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5" r:id="rId4"/>
    <p:sldId id="259" r:id="rId5"/>
    <p:sldId id="260" r:id="rId6"/>
    <p:sldId id="264" r:id="rId7"/>
  </p:sldIdLst>
  <p:sldSz cx="6858000" cy="9906000" type="A4"/>
  <p:notesSz cx="7772400" cy="10058400"/>
  <p:defaultTextStyle>
    <a:defPPr>
      <a:defRPr kern="0"/>
    </a:defPPr>
  </p:defaultTextStyle>
  <p:extLst>
    <p:ext uri="{EFAFB233-063F-42B5-8137-9DF3F51BA10A}">
      <p15:sldGuideLst xmlns:p15="http://schemas.microsoft.com/office/powerpoint/2012/main">
        <p15:guide id="1" orient="horz" pos="2836" userDrawn="1">
          <p15:clr>
            <a:srgbClr val="A4A3A4"/>
          </p15:clr>
        </p15:guide>
        <p15:guide id="2" pos="190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E4DE36-F503-83EB-93AC-4F18635C48D1}" name="Navesey, Paul" initials="PN" userId="S::naveseypaul@ad.garmin.com::fcf6940c-d556-4fb9-9dd1-0dbf87981b0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FF"/>
    <a:srgbClr val="DBF1FD"/>
    <a:srgbClr val="6DCFF6"/>
    <a:srgbClr val="F2F2F2"/>
    <a:srgbClr val="1A7FC6"/>
    <a:srgbClr val="42C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556" y="-1206"/>
      </p:cViewPr>
      <p:guideLst>
        <p:guide orient="horz" pos="2836"/>
        <p:guide pos="190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1"/>
            <a:ext cx="5829300" cy="325923"/>
          </a:xfrm>
          <a:prstGeom prst="rect">
            <a:avLst/>
          </a:prstGeom>
        </p:spPr>
        <p:txBody>
          <a:bodyPr wrap="square" lIns="0" tIns="0" rIns="0" bIns="0">
            <a:spAutoFit/>
          </a:bodyPr>
          <a:lstStyle>
            <a:lvl1pPr>
              <a:defRPr sz="2118" b="1" i="0">
                <a:solidFill>
                  <a:schemeClr val="bg1"/>
                </a:solidFill>
                <a:latin typeface="Arial"/>
                <a:cs typeface="Arial"/>
              </a:defRPr>
            </a:lvl1pPr>
          </a:lstStyle>
          <a:p>
            <a:endParaRPr/>
          </a:p>
        </p:txBody>
      </p:sp>
      <p:sp>
        <p:nvSpPr>
          <p:cNvPr id="3" name="Holder 3"/>
          <p:cNvSpPr>
            <a:spLocks noGrp="1"/>
          </p:cNvSpPr>
          <p:nvPr>
            <p:ph type="subTitle" idx="4"/>
          </p:nvPr>
        </p:nvSpPr>
        <p:spPr>
          <a:xfrm>
            <a:off x="1028700" y="5547361"/>
            <a:ext cx="480060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95779" y="9619046"/>
            <a:ext cx="2064684" cy="67839"/>
          </a:xfrm>
          <a:prstGeom prst="rect">
            <a:avLst/>
          </a:prstGeom>
        </p:spPr>
        <p:txBody>
          <a:bodyPr lIns="0" tIns="0" rIns="0" bIns="0"/>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6/3/2025</a:t>
            </a:fld>
            <a:endParaRPr lang="en-US"/>
          </a:p>
        </p:txBody>
      </p:sp>
      <p:sp>
        <p:nvSpPr>
          <p:cNvPr id="6" name="Holder 6"/>
          <p:cNvSpPr>
            <a:spLocks noGrp="1"/>
          </p:cNvSpPr>
          <p:nvPr>
            <p:ph type="sldNum" sz="quarter" idx="7"/>
          </p:nvPr>
        </p:nvSpPr>
        <p:spPr/>
        <p:txBody>
          <a:bodyPr lIns="0" tIns="0" rIns="0" bIns="0"/>
          <a:lstStyle>
            <a:lvl1pPr>
              <a:defRPr sz="529" b="1" i="0">
                <a:solidFill>
                  <a:schemeClr val="bg1"/>
                </a:solidFill>
                <a:latin typeface="Arial"/>
                <a:cs typeface="Arial"/>
              </a:defRPr>
            </a:lvl1pPr>
          </a:lstStyle>
          <a:p>
            <a:pPr marL="33619">
              <a:spcBef>
                <a:spcPts val="35"/>
              </a:spcBef>
            </a:pPr>
            <a:fld id="{81D60167-4931-47E6-BA6A-407CBD079E47}" type="slidenum">
              <a:rPr lang="en-GB" smtClean="0"/>
              <a:pPr marL="33619">
                <a:spcBef>
                  <a:spcPts val="35"/>
                </a:spcBef>
              </a:pPr>
              <a:t>‹#›</a:t>
            </a:fld>
            <a:r>
              <a:rPr lang="en-GB" spc="-4"/>
              <a:t> </a:t>
            </a:r>
            <a:r>
              <a:rPr lang="en-GB"/>
              <a:t>of</a:t>
            </a:r>
            <a:r>
              <a:rPr lang="en-GB" spc="-4"/>
              <a:t> </a:t>
            </a:r>
            <a:r>
              <a:rPr lang="en-GB" spc="-44"/>
              <a:t>9</a:t>
            </a:r>
            <a:endParaRPr lang="en-GB" spc="-44"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89301" y="531231"/>
            <a:ext cx="1594037" cy="325923"/>
          </a:xfrm>
        </p:spPr>
        <p:txBody>
          <a:bodyPr lIns="0" tIns="0" rIns="0" bIns="0"/>
          <a:lstStyle>
            <a:lvl1pPr>
              <a:defRPr sz="2118"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6/3/2025</a:t>
            </a:fld>
            <a:endParaRPr lang="en-US"/>
          </a:p>
        </p:txBody>
      </p:sp>
      <p:sp>
        <p:nvSpPr>
          <p:cNvPr id="6" name="Holder 6"/>
          <p:cNvSpPr>
            <a:spLocks noGrp="1"/>
          </p:cNvSpPr>
          <p:nvPr>
            <p:ph type="sldNum" sz="quarter" idx="7"/>
          </p:nvPr>
        </p:nvSpPr>
        <p:spPr/>
        <p:txBody>
          <a:bodyPr lIns="0" tIns="0" rIns="0" bIns="0"/>
          <a:lstStyle>
            <a:lvl1pPr>
              <a:defRPr sz="529" b="1" i="0">
                <a:solidFill>
                  <a:schemeClr val="bg1"/>
                </a:solidFill>
                <a:latin typeface="Arial"/>
                <a:cs typeface="Arial"/>
              </a:defRPr>
            </a:lvl1pPr>
          </a:lstStyle>
          <a:p>
            <a:pPr marL="33619">
              <a:spcBef>
                <a:spcPts val="35"/>
              </a:spcBef>
            </a:pPr>
            <a:fld id="{81D60167-4931-47E6-BA6A-407CBD079E47}" type="slidenum">
              <a:rPr lang="en-GB" smtClean="0"/>
              <a:pPr marL="33619">
                <a:spcBef>
                  <a:spcPts val="35"/>
                </a:spcBef>
              </a:pPr>
              <a:t>‹#›</a:t>
            </a:fld>
            <a:r>
              <a:rPr lang="en-GB" spc="-4"/>
              <a:t> </a:t>
            </a:r>
            <a:r>
              <a:rPr lang="en-GB"/>
              <a:t>of</a:t>
            </a:r>
            <a:r>
              <a:rPr lang="en-GB" spc="-4"/>
              <a:t> </a:t>
            </a:r>
            <a:r>
              <a:rPr lang="en-GB" spc="-44"/>
              <a:t>9</a:t>
            </a:r>
            <a:endParaRPr lang="en-GB" spc="-44"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89301" y="531231"/>
            <a:ext cx="1594037" cy="325923"/>
          </a:xfrm>
        </p:spPr>
        <p:txBody>
          <a:bodyPr lIns="0" tIns="0" rIns="0" bIns="0"/>
          <a:lstStyle>
            <a:lvl1pPr>
              <a:defRPr sz="2118" b="1" i="0">
                <a:solidFill>
                  <a:schemeClr val="bg1"/>
                </a:solidFill>
                <a:latin typeface="Arial"/>
                <a:cs typeface="Arial"/>
              </a:defRPr>
            </a:lvl1pPr>
          </a:lstStyle>
          <a:p>
            <a:endParaRPr/>
          </a:p>
        </p:txBody>
      </p:sp>
      <p:sp>
        <p:nvSpPr>
          <p:cNvPr id="3" name="Holder 3"/>
          <p:cNvSpPr>
            <a:spLocks noGrp="1"/>
          </p:cNvSpPr>
          <p:nvPr>
            <p:ph sz="half" idx="2"/>
          </p:nvPr>
        </p:nvSpPr>
        <p:spPr>
          <a:xfrm>
            <a:off x="342900" y="2278381"/>
            <a:ext cx="298323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1"/>
            <a:ext cx="298323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95779" y="9619046"/>
            <a:ext cx="2064684" cy="67839"/>
          </a:xfrm>
          <a:prstGeom prst="rect">
            <a:avLst/>
          </a:prstGeom>
        </p:spPr>
        <p:txBody>
          <a:bodyPr lIns="0" tIns="0" rIns="0" bIns="0"/>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6/3/2025</a:t>
            </a:fld>
            <a:endParaRPr lang="en-US"/>
          </a:p>
        </p:txBody>
      </p:sp>
      <p:sp>
        <p:nvSpPr>
          <p:cNvPr id="7" name="Holder 7"/>
          <p:cNvSpPr>
            <a:spLocks noGrp="1"/>
          </p:cNvSpPr>
          <p:nvPr>
            <p:ph type="sldNum" sz="quarter" idx="7"/>
          </p:nvPr>
        </p:nvSpPr>
        <p:spPr/>
        <p:txBody>
          <a:bodyPr lIns="0" tIns="0" rIns="0" bIns="0"/>
          <a:lstStyle>
            <a:lvl1pPr>
              <a:defRPr sz="529" b="1" i="0">
                <a:solidFill>
                  <a:schemeClr val="bg1"/>
                </a:solidFill>
                <a:latin typeface="Arial"/>
                <a:cs typeface="Arial"/>
              </a:defRPr>
            </a:lvl1pPr>
          </a:lstStyle>
          <a:p>
            <a:pPr marL="33619">
              <a:spcBef>
                <a:spcPts val="35"/>
              </a:spcBef>
            </a:pPr>
            <a:fld id="{81D60167-4931-47E6-BA6A-407CBD079E47}" type="slidenum">
              <a:rPr lang="en-GB" smtClean="0"/>
              <a:pPr marL="33619">
                <a:spcBef>
                  <a:spcPts val="35"/>
                </a:spcBef>
              </a:pPr>
              <a:t>‹#›</a:t>
            </a:fld>
            <a:r>
              <a:rPr lang="en-GB" spc="-4"/>
              <a:t> </a:t>
            </a:r>
            <a:r>
              <a:rPr lang="en-GB"/>
              <a:t>of</a:t>
            </a:r>
            <a:r>
              <a:rPr lang="en-GB" spc="-4"/>
              <a:t> </a:t>
            </a:r>
            <a:r>
              <a:rPr lang="en-GB" spc="-44"/>
              <a:t>9</a:t>
            </a:r>
            <a:endParaRPr lang="en-GB" spc="-44"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89301" y="531231"/>
            <a:ext cx="1594037" cy="325923"/>
          </a:xfrm>
        </p:spPr>
        <p:txBody>
          <a:bodyPr lIns="0" tIns="0" rIns="0" bIns="0"/>
          <a:lstStyle>
            <a:lvl1pPr>
              <a:defRPr sz="2118" b="1" i="0">
                <a:solidFill>
                  <a:schemeClr val="bg1"/>
                </a:solidFill>
                <a:latin typeface="Arial"/>
                <a:cs typeface="Arial"/>
              </a:defRPr>
            </a:lvl1pPr>
          </a:lstStyle>
          <a:p>
            <a:endParaRPr/>
          </a:p>
        </p:txBody>
      </p:sp>
      <p:sp>
        <p:nvSpPr>
          <p:cNvPr id="3" name="Holder 3"/>
          <p:cNvSpPr>
            <a:spLocks noGrp="1"/>
          </p:cNvSpPr>
          <p:nvPr>
            <p:ph type="ftr" sz="quarter" idx="5"/>
          </p:nvPr>
        </p:nvSpPr>
        <p:spPr>
          <a:xfrm>
            <a:off x="395779" y="9619046"/>
            <a:ext cx="2064684" cy="67839"/>
          </a:xfrm>
          <a:prstGeom prst="rect">
            <a:avLst/>
          </a:prstGeom>
        </p:spPr>
        <p:txBody>
          <a:bodyPr lIns="0" tIns="0" rIns="0" bIns="0"/>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6/3/2025</a:t>
            </a:fld>
            <a:endParaRPr lang="en-US"/>
          </a:p>
        </p:txBody>
      </p:sp>
      <p:sp>
        <p:nvSpPr>
          <p:cNvPr id="5" name="Holder 5"/>
          <p:cNvSpPr>
            <a:spLocks noGrp="1"/>
          </p:cNvSpPr>
          <p:nvPr>
            <p:ph type="sldNum" sz="quarter" idx="7"/>
          </p:nvPr>
        </p:nvSpPr>
        <p:spPr/>
        <p:txBody>
          <a:bodyPr lIns="0" tIns="0" rIns="0" bIns="0"/>
          <a:lstStyle>
            <a:lvl1pPr>
              <a:defRPr sz="529" b="1" i="0">
                <a:solidFill>
                  <a:schemeClr val="bg1"/>
                </a:solidFill>
                <a:latin typeface="Arial"/>
                <a:cs typeface="Arial"/>
              </a:defRPr>
            </a:lvl1pPr>
          </a:lstStyle>
          <a:p>
            <a:pPr marL="33619">
              <a:spcBef>
                <a:spcPts val="35"/>
              </a:spcBef>
            </a:pPr>
            <a:fld id="{81D60167-4931-47E6-BA6A-407CBD079E47}" type="slidenum">
              <a:rPr lang="en-GB" smtClean="0"/>
              <a:pPr marL="33619">
                <a:spcBef>
                  <a:spcPts val="35"/>
                </a:spcBef>
              </a:pPr>
              <a:t>‹#›</a:t>
            </a:fld>
            <a:r>
              <a:rPr lang="en-GB" spc="-4"/>
              <a:t> </a:t>
            </a:r>
            <a:r>
              <a:rPr lang="en-GB"/>
              <a:t>of</a:t>
            </a:r>
            <a:r>
              <a:rPr lang="en-GB" spc="-4"/>
              <a:t> </a:t>
            </a:r>
            <a:r>
              <a:rPr lang="en-GB" spc="-44"/>
              <a:t>9</a:t>
            </a:r>
            <a:endParaRPr lang="en-GB" spc="-44"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95779" y="9619046"/>
            <a:ext cx="2064684" cy="67839"/>
          </a:xfrm>
          <a:prstGeom prst="rect">
            <a:avLst/>
          </a:prstGeom>
        </p:spPr>
        <p:txBody>
          <a:bodyPr lIns="0" tIns="0" rIns="0" bIns="0"/>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6/3/2025</a:t>
            </a:fld>
            <a:endParaRPr lang="en-US"/>
          </a:p>
        </p:txBody>
      </p:sp>
      <p:sp>
        <p:nvSpPr>
          <p:cNvPr id="4" name="Holder 4"/>
          <p:cNvSpPr>
            <a:spLocks noGrp="1"/>
          </p:cNvSpPr>
          <p:nvPr>
            <p:ph type="sldNum" sz="quarter" idx="7"/>
          </p:nvPr>
        </p:nvSpPr>
        <p:spPr/>
        <p:txBody>
          <a:bodyPr lIns="0" tIns="0" rIns="0" bIns="0"/>
          <a:lstStyle>
            <a:lvl1pPr>
              <a:defRPr sz="529" b="1" i="0">
                <a:solidFill>
                  <a:schemeClr val="bg1"/>
                </a:solidFill>
                <a:latin typeface="Arial"/>
                <a:cs typeface="Arial"/>
              </a:defRPr>
            </a:lvl1pPr>
          </a:lstStyle>
          <a:p>
            <a:pPr marL="33619">
              <a:spcBef>
                <a:spcPts val="35"/>
              </a:spcBef>
            </a:pPr>
            <a:fld id="{81D60167-4931-47E6-BA6A-407CBD079E47}" type="slidenum">
              <a:rPr lang="en-GB" smtClean="0"/>
              <a:pPr marL="33619">
                <a:spcBef>
                  <a:spcPts val="35"/>
                </a:spcBef>
              </a:pPr>
              <a:t>‹#›</a:t>
            </a:fld>
            <a:r>
              <a:rPr lang="en-GB" spc="-4"/>
              <a:t> </a:t>
            </a:r>
            <a:r>
              <a:rPr lang="en-GB"/>
              <a:t>of</a:t>
            </a:r>
            <a:r>
              <a:rPr lang="en-GB" spc="-4"/>
              <a:t> </a:t>
            </a:r>
            <a:r>
              <a:rPr lang="en-GB" spc="-44"/>
              <a:t>9</a:t>
            </a:r>
            <a:endParaRPr lang="en-GB" spc="-44"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6858000" cy="1250758"/>
          </a:xfrm>
          <a:custGeom>
            <a:avLst/>
            <a:gdLst/>
            <a:ahLst/>
            <a:cxnLst/>
            <a:rect l="l" t="t" r="r" b="b"/>
            <a:pathLst>
              <a:path w="7772400" h="1270000">
                <a:moveTo>
                  <a:pt x="7772400" y="0"/>
                </a:moveTo>
                <a:lnTo>
                  <a:pt x="0" y="0"/>
                </a:lnTo>
                <a:lnTo>
                  <a:pt x="0" y="1270000"/>
                </a:lnTo>
                <a:lnTo>
                  <a:pt x="7772400" y="1270000"/>
                </a:lnTo>
                <a:lnTo>
                  <a:pt x="7772400" y="0"/>
                </a:lnTo>
                <a:close/>
              </a:path>
            </a:pathLst>
          </a:custGeom>
          <a:solidFill>
            <a:srgbClr val="231F20"/>
          </a:solidFill>
        </p:spPr>
        <p:txBody>
          <a:bodyPr wrap="square" lIns="0" tIns="0" rIns="0" bIns="0" rtlCol="0"/>
          <a:lstStyle/>
          <a:p>
            <a:endParaRPr/>
          </a:p>
        </p:txBody>
      </p:sp>
      <p:sp>
        <p:nvSpPr>
          <p:cNvPr id="17" name="bg object 17"/>
          <p:cNvSpPr/>
          <p:nvPr/>
        </p:nvSpPr>
        <p:spPr>
          <a:xfrm>
            <a:off x="0" y="9455727"/>
            <a:ext cx="6858000" cy="450273"/>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231F20"/>
          </a:solidFill>
        </p:spPr>
        <p:txBody>
          <a:bodyPr wrap="square" lIns="0" tIns="0" rIns="0" bIns="0" rtlCol="0"/>
          <a:lstStyle/>
          <a:p>
            <a:endParaRPr dirty="0"/>
          </a:p>
        </p:txBody>
      </p:sp>
      <p:sp>
        <p:nvSpPr>
          <p:cNvPr id="2" name="Holder 2"/>
          <p:cNvSpPr>
            <a:spLocks noGrp="1"/>
          </p:cNvSpPr>
          <p:nvPr>
            <p:ph type="title"/>
          </p:nvPr>
        </p:nvSpPr>
        <p:spPr>
          <a:xfrm>
            <a:off x="389301" y="531231"/>
            <a:ext cx="1594037" cy="369332"/>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3" name="Holder 3"/>
          <p:cNvSpPr>
            <a:spLocks noGrp="1"/>
          </p:cNvSpPr>
          <p:nvPr>
            <p:ph type="body" idx="1"/>
          </p:nvPr>
        </p:nvSpPr>
        <p:spPr>
          <a:xfrm>
            <a:off x="263339" y="2722401"/>
            <a:ext cx="632572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95779" y="9619046"/>
            <a:ext cx="2064684" cy="67839"/>
          </a:xfrm>
          <a:prstGeom prst="rect">
            <a:avLst/>
          </a:prstGeom>
        </p:spPr>
        <p:txBody>
          <a:bodyPr wrap="square" lIns="0" tIns="0" rIns="0" bIns="0">
            <a:spAutoFit/>
          </a:bodyPr>
          <a:lstStyle>
            <a:lvl1pPr>
              <a:defRPr sz="441" b="0" i="0">
                <a:solidFill>
                  <a:schemeClr val="bg1"/>
                </a:solidFill>
                <a:latin typeface="Arial"/>
                <a:cs typeface="Arial"/>
              </a:defRPr>
            </a:lvl1pPr>
          </a:lstStyle>
          <a:p>
            <a:pPr marL="11206">
              <a:spcBef>
                <a:spcPts val="44"/>
              </a:spcBef>
            </a:pPr>
            <a:r>
              <a:rPr lang="en-GB" spc="-9" dirty="0"/>
              <a:t>Confidential</a:t>
            </a:r>
            <a:r>
              <a:rPr lang="en-GB" spc="18" dirty="0"/>
              <a:t> </a:t>
            </a:r>
            <a:r>
              <a:rPr lang="en-GB" dirty="0"/>
              <a:t>–</a:t>
            </a:r>
            <a:r>
              <a:rPr lang="en-GB" spc="-9" dirty="0"/>
              <a:t> Authorized</a:t>
            </a:r>
            <a:r>
              <a:rPr lang="en-GB" spc="18" dirty="0"/>
              <a:t> </a:t>
            </a:r>
            <a:r>
              <a:rPr lang="en-GB" dirty="0"/>
              <a:t>dealers</a:t>
            </a:r>
            <a:r>
              <a:rPr lang="en-GB" spc="22" dirty="0"/>
              <a:t> </a:t>
            </a:r>
            <a:r>
              <a:rPr lang="en-GB" dirty="0"/>
              <a:t>and</a:t>
            </a:r>
            <a:r>
              <a:rPr lang="en-GB" spc="22" dirty="0"/>
              <a:t> </a:t>
            </a:r>
            <a:r>
              <a:rPr lang="en-GB" dirty="0"/>
              <a:t>distributors</a:t>
            </a:r>
            <a:r>
              <a:rPr lang="en-GB" spc="18" dirty="0"/>
              <a:t> </a:t>
            </a:r>
            <a:r>
              <a:rPr lang="en-GB" spc="-9" dirty="0"/>
              <a:t>only.</a:t>
            </a:r>
            <a:r>
              <a:rPr lang="en-GB" spc="22" dirty="0"/>
              <a:t> </a:t>
            </a:r>
            <a:r>
              <a:rPr lang="en-GB" spc="-9" dirty="0"/>
              <a:t>Redistribution</a:t>
            </a:r>
            <a:r>
              <a:rPr lang="en-GB" spc="22" dirty="0"/>
              <a:t> </a:t>
            </a:r>
            <a:r>
              <a:rPr lang="en-GB" dirty="0"/>
              <a:t>is</a:t>
            </a:r>
            <a:r>
              <a:rPr lang="en-GB" spc="18" dirty="0"/>
              <a:t> </a:t>
            </a:r>
            <a:r>
              <a:rPr lang="en-GB" spc="-9" dirty="0"/>
              <a:t>prohibited.</a:t>
            </a:r>
          </a:p>
        </p:txBody>
      </p:sp>
      <p:sp>
        <p:nvSpPr>
          <p:cNvPr id="5" name="Holder 5"/>
          <p:cNvSpPr>
            <a:spLocks noGrp="1"/>
          </p:cNvSpPr>
          <p:nvPr>
            <p:ph type="dt" sz="half" idx="6"/>
          </p:nvPr>
        </p:nvSpPr>
        <p:spPr>
          <a:xfrm>
            <a:off x="342900" y="9212581"/>
            <a:ext cx="157734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6/3/2025</a:t>
            </a:fld>
            <a:endParaRPr lang="en-US"/>
          </a:p>
        </p:txBody>
      </p:sp>
      <p:sp>
        <p:nvSpPr>
          <p:cNvPr id="6" name="Holder 6"/>
          <p:cNvSpPr>
            <a:spLocks noGrp="1"/>
          </p:cNvSpPr>
          <p:nvPr>
            <p:ph type="sldNum" sz="quarter" idx="7"/>
          </p:nvPr>
        </p:nvSpPr>
        <p:spPr>
          <a:xfrm>
            <a:off x="3311154" y="9604123"/>
            <a:ext cx="220755" cy="81433"/>
          </a:xfrm>
          <a:prstGeom prst="rect">
            <a:avLst/>
          </a:prstGeom>
        </p:spPr>
        <p:txBody>
          <a:bodyPr wrap="square" lIns="0" tIns="0" rIns="0" bIns="0">
            <a:spAutoFit/>
          </a:bodyPr>
          <a:lstStyle>
            <a:lvl1pPr>
              <a:defRPr sz="529" b="1" i="0">
                <a:solidFill>
                  <a:schemeClr val="bg1"/>
                </a:solidFill>
                <a:latin typeface="Arial"/>
                <a:cs typeface="Arial"/>
              </a:defRPr>
            </a:lvl1pPr>
          </a:lstStyle>
          <a:p>
            <a:pPr marL="33619">
              <a:spcBef>
                <a:spcPts val="35"/>
              </a:spcBef>
            </a:pPr>
            <a:r>
              <a:rPr lang="en-GB" spc="-4" dirty="0"/>
              <a:t>1 </a:t>
            </a:r>
            <a:r>
              <a:rPr lang="en-GB" dirty="0"/>
              <a:t>of</a:t>
            </a:r>
            <a:r>
              <a:rPr lang="en-GB" spc="-4" dirty="0"/>
              <a:t> </a:t>
            </a:r>
            <a:r>
              <a:rPr lang="en-GB" spc="-44" dirty="0"/>
              <a:t>9</a:t>
            </a:r>
          </a:p>
        </p:txBody>
      </p:sp>
      <p:pic>
        <p:nvPicPr>
          <p:cNvPr id="8" name="Graphic 7">
            <a:extLst>
              <a:ext uri="{FF2B5EF4-FFF2-40B4-BE49-F238E27FC236}">
                <a16:creationId xmlns:a16="http://schemas.microsoft.com/office/drawing/2014/main" id="{CD8906BB-3DAE-62AC-DE9A-B53515D97E2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843588" y="9559502"/>
            <a:ext cx="747712" cy="25210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03443">
        <a:defRPr>
          <a:latin typeface="+mn-lt"/>
          <a:ea typeface="+mn-ea"/>
          <a:cs typeface="+mn-cs"/>
        </a:defRPr>
      </a:lvl2pPr>
      <a:lvl3pPr marL="806886">
        <a:defRPr>
          <a:latin typeface="+mn-lt"/>
          <a:ea typeface="+mn-ea"/>
          <a:cs typeface="+mn-cs"/>
        </a:defRPr>
      </a:lvl3pPr>
      <a:lvl4pPr marL="1210329">
        <a:defRPr>
          <a:latin typeface="+mn-lt"/>
          <a:ea typeface="+mn-ea"/>
          <a:cs typeface="+mn-cs"/>
        </a:defRPr>
      </a:lvl4pPr>
      <a:lvl5pPr marL="1613772">
        <a:defRPr>
          <a:latin typeface="+mn-lt"/>
          <a:ea typeface="+mn-ea"/>
          <a:cs typeface="+mn-cs"/>
        </a:defRPr>
      </a:lvl5pPr>
      <a:lvl6pPr marL="2017214">
        <a:defRPr>
          <a:latin typeface="+mn-lt"/>
          <a:ea typeface="+mn-ea"/>
          <a:cs typeface="+mn-cs"/>
        </a:defRPr>
      </a:lvl6pPr>
      <a:lvl7pPr marL="2420658">
        <a:defRPr>
          <a:latin typeface="+mn-lt"/>
          <a:ea typeface="+mn-ea"/>
          <a:cs typeface="+mn-cs"/>
        </a:defRPr>
      </a:lvl7pPr>
      <a:lvl8pPr marL="2824101">
        <a:defRPr>
          <a:latin typeface="+mn-lt"/>
          <a:ea typeface="+mn-ea"/>
          <a:cs typeface="+mn-cs"/>
        </a:defRPr>
      </a:lvl8pPr>
      <a:lvl9pPr marL="3227543">
        <a:defRPr>
          <a:latin typeface="+mn-lt"/>
          <a:ea typeface="+mn-ea"/>
          <a:cs typeface="+mn-cs"/>
        </a:defRPr>
      </a:lvl9pPr>
    </p:bodyStyle>
    <p:otherStyle>
      <a:lvl1pPr marL="0">
        <a:defRPr>
          <a:latin typeface="+mn-lt"/>
          <a:ea typeface="+mn-ea"/>
          <a:cs typeface="+mn-cs"/>
        </a:defRPr>
      </a:lvl1pPr>
      <a:lvl2pPr marL="403443">
        <a:defRPr>
          <a:latin typeface="+mn-lt"/>
          <a:ea typeface="+mn-ea"/>
          <a:cs typeface="+mn-cs"/>
        </a:defRPr>
      </a:lvl2pPr>
      <a:lvl3pPr marL="806886">
        <a:defRPr>
          <a:latin typeface="+mn-lt"/>
          <a:ea typeface="+mn-ea"/>
          <a:cs typeface="+mn-cs"/>
        </a:defRPr>
      </a:lvl3pPr>
      <a:lvl4pPr marL="1210329">
        <a:defRPr>
          <a:latin typeface="+mn-lt"/>
          <a:ea typeface="+mn-ea"/>
          <a:cs typeface="+mn-cs"/>
        </a:defRPr>
      </a:lvl4pPr>
      <a:lvl5pPr marL="1613772">
        <a:defRPr>
          <a:latin typeface="+mn-lt"/>
          <a:ea typeface="+mn-ea"/>
          <a:cs typeface="+mn-cs"/>
        </a:defRPr>
      </a:lvl5pPr>
      <a:lvl6pPr marL="2017214">
        <a:defRPr>
          <a:latin typeface="+mn-lt"/>
          <a:ea typeface="+mn-ea"/>
          <a:cs typeface="+mn-cs"/>
        </a:defRPr>
      </a:lvl6pPr>
      <a:lvl7pPr marL="2420658">
        <a:defRPr>
          <a:latin typeface="+mn-lt"/>
          <a:ea typeface="+mn-ea"/>
          <a:cs typeface="+mn-cs"/>
        </a:defRPr>
      </a:lvl7pPr>
      <a:lvl8pPr marL="2824101">
        <a:defRPr>
          <a:latin typeface="+mn-lt"/>
          <a:ea typeface="+mn-ea"/>
          <a:cs typeface="+mn-cs"/>
        </a:defRPr>
      </a:lvl8pPr>
      <a:lvl9pPr marL="3227543">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2.svg"/><Relationship Id="rId4" Type="http://schemas.openxmlformats.org/officeDocument/2006/relationships/image" Target="../media/image5.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hyperlink" Target="https://www.garmin.com/en-US/garmin-technology/running-science/physiological-measurements/training-status/" TargetMode="External"/><Relationship Id="rId2" Type="http://schemas.openxmlformats.org/officeDocument/2006/relationships/hyperlink" Target="https://www.garmin.com/en-US/garmin-technology/running-science/physiological-measurements/hrv/" TargetMode="External"/><Relationship Id="rId1" Type="http://schemas.openxmlformats.org/officeDocument/2006/relationships/slideLayout" Target="../slideLayouts/slideLayout2.xml"/><Relationship Id="rId6" Type="http://schemas.openxmlformats.org/officeDocument/2006/relationships/hyperlink" Target="https://www.garmin.com/en-US/garmin-technology/maps-for-smartwatches/round-trip/" TargetMode="External"/><Relationship Id="rId5" Type="http://schemas.openxmlformats.org/officeDocument/2006/relationships/hyperlink" Target="https://www.garmin.com/en-US/garmin-technology/maps-for-smartwatches/golf-courses/" TargetMode="External"/><Relationship Id="rId4" Type="http://schemas.openxmlformats.org/officeDocument/2006/relationships/hyperlink" Target="https://connect.garmin.com/features/coach/"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hyperlink" Target="https://www.garmin.com/en-US/p/1555457" TargetMode="Externa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hyperlink" Target="https://www.garmin.com/en-US/garminpay/banks/" TargetMode="External"/><Relationship Id="rId5" Type="http://schemas.openxmlformats.org/officeDocument/2006/relationships/image" Target="../media/image31.png"/><Relationship Id="rId10" Type="http://schemas.openxmlformats.org/officeDocument/2006/relationships/hyperlink" Target="https://support.garmin.com/en-US/?faq=pvL8aWsaLU2iKyvF8VrpP9" TargetMode="External"/><Relationship Id="rId4" Type="http://schemas.openxmlformats.org/officeDocument/2006/relationships/image" Target="../media/image30.png"/><Relationship Id="rId9" Type="http://schemas.openxmlformats.org/officeDocument/2006/relationships/hyperlink" Target="https://www.garmin.com/en-US/legal/atdisclaime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115882"/>
            <a:ext cx="6858000" cy="2751268"/>
          </a:xfrm>
          <a:prstGeom prst="rect">
            <a:avLst/>
          </a:prstGeom>
        </p:spPr>
      </p:pic>
      <p:sp>
        <p:nvSpPr>
          <p:cNvPr id="4" name="object 4"/>
          <p:cNvSpPr/>
          <p:nvPr/>
        </p:nvSpPr>
        <p:spPr>
          <a:xfrm>
            <a:off x="0" y="9498411"/>
            <a:ext cx="6858000" cy="403412"/>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231F20"/>
          </a:solidFill>
        </p:spPr>
        <p:txBody>
          <a:bodyPr wrap="square" lIns="0" tIns="0" rIns="0" bIns="0" rtlCol="0"/>
          <a:lstStyle/>
          <a:p>
            <a:endParaRPr/>
          </a:p>
        </p:txBody>
      </p:sp>
      <p:sp>
        <p:nvSpPr>
          <p:cNvPr id="8" name="object 8"/>
          <p:cNvSpPr/>
          <p:nvPr/>
        </p:nvSpPr>
        <p:spPr>
          <a:xfrm>
            <a:off x="0" y="0"/>
            <a:ext cx="6858000" cy="1120588"/>
          </a:xfrm>
          <a:custGeom>
            <a:avLst/>
            <a:gdLst/>
            <a:ahLst/>
            <a:cxnLst/>
            <a:rect l="l" t="t" r="r" b="b"/>
            <a:pathLst>
              <a:path w="7772400" h="1270000">
                <a:moveTo>
                  <a:pt x="7772400" y="0"/>
                </a:moveTo>
                <a:lnTo>
                  <a:pt x="0" y="0"/>
                </a:lnTo>
                <a:lnTo>
                  <a:pt x="0" y="1270000"/>
                </a:lnTo>
                <a:lnTo>
                  <a:pt x="7772400" y="1270000"/>
                </a:lnTo>
                <a:lnTo>
                  <a:pt x="7772400" y="0"/>
                </a:lnTo>
                <a:close/>
              </a:path>
            </a:pathLst>
          </a:custGeom>
          <a:solidFill>
            <a:srgbClr val="231F20"/>
          </a:solidFill>
        </p:spPr>
        <p:txBody>
          <a:bodyPr wrap="square" lIns="0" tIns="0" rIns="0" bIns="0" rtlCol="0"/>
          <a:lstStyle/>
          <a:p>
            <a:endParaRPr/>
          </a:p>
        </p:txBody>
      </p:sp>
      <p:grpSp>
        <p:nvGrpSpPr>
          <p:cNvPr id="9" name="object 9"/>
          <p:cNvGrpSpPr/>
          <p:nvPr/>
        </p:nvGrpSpPr>
        <p:grpSpPr>
          <a:xfrm>
            <a:off x="3706569" y="5966933"/>
            <a:ext cx="2930338" cy="2930338"/>
            <a:chOff x="4200778" y="6178324"/>
            <a:chExt cx="3321050" cy="3321050"/>
          </a:xfrm>
        </p:grpSpPr>
        <p:sp>
          <p:nvSpPr>
            <p:cNvPr id="10" name="object 10"/>
            <p:cNvSpPr/>
            <p:nvPr/>
          </p:nvSpPr>
          <p:spPr>
            <a:xfrm>
              <a:off x="4203953" y="7838849"/>
              <a:ext cx="3314700"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11" name="object 11"/>
            <p:cNvSpPr/>
            <p:nvPr/>
          </p:nvSpPr>
          <p:spPr>
            <a:xfrm>
              <a:off x="5861303" y="6181499"/>
              <a:ext cx="0" cy="3314700"/>
            </a:xfrm>
            <a:custGeom>
              <a:avLst/>
              <a:gdLst/>
              <a:ahLst/>
              <a:cxnLst/>
              <a:rect l="l" t="t" r="r" b="b"/>
              <a:pathLst>
                <a:path h="3314700">
                  <a:moveTo>
                    <a:pt x="0" y="0"/>
                  </a:moveTo>
                  <a:lnTo>
                    <a:pt x="0" y="3314700"/>
                  </a:lnTo>
                </a:path>
              </a:pathLst>
            </a:custGeom>
            <a:ln w="6350">
              <a:solidFill>
                <a:srgbClr val="231F20"/>
              </a:solidFill>
            </a:ln>
          </p:spPr>
          <p:txBody>
            <a:bodyPr wrap="square" lIns="0" tIns="0" rIns="0" bIns="0" rtlCol="0"/>
            <a:lstStyle/>
            <a:p>
              <a:endParaRPr/>
            </a:p>
          </p:txBody>
        </p:sp>
      </p:grpSp>
      <p:sp>
        <p:nvSpPr>
          <p:cNvPr id="12" name="object 12"/>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13" name="object 13"/>
          <p:cNvSpPr txBox="1">
            <a:spLocks noGrp="1"/>
          </p:cNvSpPr>
          <p:nvPr>
            <p:ph type="title"/>
          </p:nvPr>
        </p:nvSpPr>
        <p:spPr>
          <a:xfrm>
            <a:off x="370590" y="426191"/>
            <a:ext cx="1594037" cy="447332"/>
          </a:xfrm>
          <a:prstGeom prst="rect">
            <a:avLst/>
          </a:prstGeom>
        </p:spPr>
        <p:txBody>
          <a:bodyPr vert="horz" wrap="square" lIns="0" tIns="0" rIns="0" bIns="0" rtlCol="0" anchor="ctr" anchorCtr="0">
            <a:spAutoFit/>
          </a:bodyPr>
          <a:lstStyle/>
          <a:p>
            <a:pPr marL="22414">
              <a:lnSpc>
                <a:spcPts val="2453"/>
              </a:lnSpc>
              <a:spcBef>
                <a:spcPts val="88"/>
              </a:spcBef>
            </a:pPr>
            <a:r>
              <a:rPr dirty="0"/>
              <a:t>VENU</a:t>
            </a:r>
            <a:r>
              <a:rPr sz="1853" baseline="31746" dirty="0"/>
              <a:t>® </a:t>
            </a:r>
            <a:r>
              <a:rPr dirty="0"/>
              <a:t>X1</a:t>
            </a:r>
          </a:p>
          <a:p>
            <a:pPr marL="34181">
              <a:lnSpc>
                <a:spcPts val="865"/>
              </a:lnSpc>
            </a:pPr>
            <a:r>
              <a:rPr sz="794" dirty="0"/>
              <a:t>PREMIUM GPS SMARTWATCH</a:t>
            </a:r>
          </a:p>
        </p:txBody>
      </p:sp>
      <p:sp>
        <p:nvSpPr>
          <p:cNvPr id="14" name="object 14"/>
          <p:cNvSpPr txBox="1"/>
          <p:nvPr/>
        </p:nvSpPr>
        <p:spPr>
          <a:xfrm>
            <a:off x="369756" y="4587393"/>
            <a:ext cx="6096476" cy="1107996"/>
          </a:xfrm>
          <a:prstGeom prst="rect">
            <a:avLst/>
          </a:prstGeom>
        </p:spPr>
        <p:txBody>
          <a:bodyPr vert="horz" wrap="square" lIns="0" tIns="0" rIns="0" bIns="0" rtlCol="0" anchor="ctr" anchorCtr="0">
            <a:spAutoFit/>
          </a:bodyPr>
          <a:lstStyle/>
          <a:p>
            <a:pPr marL="33619" marR="26896" algn="just"/>
            <a:r>
              <a:rPr sz="800" dirty="0">
                <a:solidFill>
                  <a:srgbClr val="231F20"/>
                </a:solidFill>
                <a:latin typeface="Arial"/>
                <a:cs typeface="Arial"/>
              </a:rPr>
              <a:t>The Venu</a:t>
            </a:r>
            <a:r>
              <a:rPr sz="800" baseline="30000" dirty="0">
                <a:solidFill>
                  <a:srgbClr val="231F20"/>
                </a:solidFill>
                <a:latin typeface="Arial"/>
                <a:cs typeface="Arial"/>
              </a:rPr>
              <a:t>®</a:t>
            </a:r>
            <a:r>
              <a:rPr sz="800" dirty="0">
                <a:solidFill>
                  <a:srgbClr val="231F20"/>
                </a:solidFill>
                <a:latin typeface="Arial"/>
                <a:cs typeface="Arial"/>
              </a:rPr>
              <a:t> X1 GPS smartwatch features our biggest display — 2” easy-to-read AMOLED — and our thinnest watch</a:t>
            </a:r>
            <a:r>
              <a:rPr lang="en-GB" sz="800" dirty="0">
                <a:solidFill>
                  <a:srgbClr val="231F20"/>
                </a:solidFill>
                <a:latin typeface="Arial"/>
                <a:cs typeface="Arial"/>
              </a:rPr>
              <a:t> </a:t>
            </a:r>
            <a:r>
              <a:rPr sz="800" dirty="0">
                <a:solidFill>
                  <a:srgbClr val="231F20"/>
                </a:solidFill>
                <a:latin typeface="Arial"/>
                <a:cs typeface="Arial"/>
              </a:rPr>
              <a:t>case measuring 8</a:t>
            </a:r>
            <a:r>
              <a:rPr lang="en-GB" sz="800" dirty="0">
                <a:solidFill>
                  <a:srgbClr val="231F20"/>
                </a:solidFill>
                <a:latin typeface="Arial"/>
                <a:cs typeface="Arial"/>
              </a:rPr>
              <a:t> </a:t>
            </a:r>
            <a:r>
              <a:rPr sz="800" dirty="0">
                <a:solidFill>
                  <a:srgbClr val="231F20"/>
                </a:solidFill>
                <a:latin typeface="Arial"/>
                <a:cs typeface="Arial"/>
              </a:rPr>
              <a:t>mm. It also has a sapphire lens and bright LED flashlight. Wear it all day, every day, thanks to the sleek and</a:t>
            </a:r>
            <a:r>
              <a:rPr lang="en-GB" sz="800" dirty="0">
                <a:solidFill>
                  <a:srgbClr val="231F20"/>
                </a:solidFill>
                <a:latin typeface="Arial"/>
                <a:cs typeface="Arial"/>
              </a:rPr>
              <a:t> </a:t>
            </a:r>
            <a:r>
              <a:rPr sz="800" dirty="0">
                <a:solidFill>
                  <a:srgbClr val="231F20"/>
                </a:solidFill>
                <a:latin typeface="Arial"/>
                <a:cs typeface="Arial"/>
              </a:rPr>
              <a:t>lightweight design, up to 8 days of battery life in smartwatch mode and ComfortFit nylon band. </a:t>
            </a:r>
            <a:r>
              <a:rPr lang="en-GB" sz="800" dirty="0">
                <a:solidFill>
                  <a:srgbClr val="231F20"/>
                </a:solidFill>
                <a:latin typeface="Arial"/>
                <a:cs typeface="Arial"/>
              </a:rPr>
              <a:t>Optimise</a:t>
            </a:r>
            <a:r>
              <a:rPr sz="800" dirty="0">
                <a:solidFill>
                  <a:srgbClr val="231F20"/>
                </a:solidFill>
                <a:latin typeface="Arial"/>
                <a:cs typeface="Arial"/>
              </a:rPr>
              <a:t> your health with HRV status, advanced sleep monitoring and Body Battery</a:t>
            </a:r>
            <a:r>
              <a:rPr sz="800" baseline="30000" dirty="0">
                <a:solidFill>
                  <a:srgbClr val="231F20"/>
                </a:solidFill>
                <a:latin typeface="Arial"/>
                <a:cs typeface="Arial"/>
              </a:rPr>
              <a:t>™</a:t>
            </a:r>
            <a:r>
              <a:rPr sz="800" dirty="0">
                <a:solidFill>
                  <a:srgbClr val="231F20"/>
                </a:solidFill>
                <a:latin typeface="Arial"/>
                <a:cs typeface="Arial"/>
              </a:rPr>
              <a:t> energy monitoring</a:t>
            </a:r>
            <a:r>
              <a:rPr sz="800" baseline="35000" dirty="0">
                <a:solidFill>
                  <a:srgbClr val="231F20"/>
                </a:solidFill>
                <a:latin typeface="Arial"/>
                <a:cs typeface="Arial"/>
              </a:rPr>
              <a:t>1</a:t>
            </a:r>
            <a:r>
              <a:rPr sz="800" dirty="0">
                <a:solidFill>
                  <a:srgbClr val="231F20"/>
                </a:solidFill>
                <a:latin typeface="Arial"/>
                <a:cs typeface="Arial"/>
              </a:rPr>
              <a:t>. Track your passions with more</a:t>
            </a:r>
            <a:r>
              <a:rPr lang="en-GB" sz="800" dirty="0">
                <a:latin typeface="Arial"/>
                <a:cs typeface="Arial"/>
              </a:rPr>
              <a:t> </a:t>
            </a:r>
            <a:r>
              <a:rPr sz="800" dirty="0">
                <a:solidFill>
                  <a:srgbClr val="231F20"/>
                </a:solidFill>
                <a:latin typeface="Arial"/>
                <a:cs typeface="Arial"/>
              </a:rPr>
              <a:t>than 100 preloaded sports apps, including running, golf and strength training. Train for an event, achieve a milestone, or improve your fitness with Garmin Coach training plans for running, cycling or strength.</a:t>
            </a:r>
            <a:r>
              <a:rPr lang="en-GB" sz="800" dirty="0">
                <a:solidFill>
                  <a:srgbClr val="231F20"/>
                </a:solidFill>
                <a:latin typeface="Arial"/>
                <a:cs typeface="Arial"/>
              </a:rPr>
              <a:t> </a:t>
            </a:r>
            <a:r>
              <a:rPr sz="800" dirty="0">
                <a:solidFill>
                  <a:srgbClr val="231F20"/>
                </a:solidFill>
                <a:latin typeface="Arial"/>
                <a:cs typeface="Arial"/>
              </a:rPr>
              <a:t>Train smarter and </a:t>
            </a:r>
            <a:r>
              <a:rPr lang="en-GB" sz="800" dirty="0">
                <a:solidFill>
                  <a:srgbClr val="231F20"/>
                </a:solidFill>
                <a:latin typeface="Arial"/>
                <a:cs typeface="Arial"/>
              </a:rPr>
              <a:t>maximise</a:t>
            </a:r>
            <a:r>
              <a:rPr sz="800" dirty="0">
                <a:solidFill>
                  <a:srgbClr val="231F20"/>
                </a:solidFill>
                <a:latin typeface="Arial"/>
                <a:cs typeface="Arial"/>
              </a:rPr>
              <a:t> your performance with the training readiness score, training status and endurance score, and be prepared for whatever the day brings</a:t>
            </a:r>
            <a:r>
              <a:rPr sz="800" baseline="35000" dirty="0">
                <a:solidFill>
                  <a:srgbClr val="231F20"/>
                </a:solidFill>
                <a:latin typeface="Arial"/>
                <a:cs typeface="Arial"/>
              </a:rPr>
              <a:t>1</a:t>
            </a:r>
            <a:r>
              <a:rPr sz="800" dirty="0">
                <a:solidFill>
                  <a:srgbClr val="231F20"/>
                </a:solidFill>
                <a:latin typeface="Arial"/>
                <a:cs typeface="Arial"/>
              </a:rPr>
              <a:t>. Stay connected and take calls from your wrist with a built-in speaker and microphone</a:t>
            </a:r>
            <a:r>
              <a:rPr sz="800" baseline="35000" dirty="0">
                <a:solidFill>
                  <a:srgbClr val="231F20"/>
                </a:solidFill>
                <a:latin typeface="Arial"/>
                <a:cs typeface="Arial"/>
              </a:rPr>
              <a:t>2</a:t>
            </a:r>
            <a:r>
              <a:rPr sz="800" baseline="35353" dirty="0">
                <a:solidFill>
                  <a:srgbClr val="231F20"/>
                </a:solidFill>
                <a:latin typeface="Arial"/>
                <a:cs typeface="Arial"/>
              </a:rPr>
              <a:t> </a:t>
            </a:r>
            <a:r>
              <a:rPr sz="800" dirty="0">
                <a:solidFill>
                  <a:srgbClr val="231F20"/>
                </a:solidFill>
                <a:latin typeface="Arial"/>
                <a:cs typeface="Arial"/>
              </a:rPr>
              <a:t>when your watch is paired to your smartphone. Onboard TopoActive maps and 43,000+ preloaded golf courses allow you to navigate on the trail, the city or the course.</a:t>
            </a:r>
            <a:endParaRPr sz="800" dirty="0">
              <a:latin typeface="Arial"/>
              <a:cs typeface="Arial"/>
            </a:endParaRPr>
          </a:p>
        </p:txBody>
      </p:sp>
      <p:sp>
        <p:nvSpPr>
          <p:cNvPr id="15" name="object 15"/>
          <p:cNvSpPr txBox="1"/>
          <p:nvPr/>
        </p:nvSpPr>
        <p:spPr>
          <a:xfrm>
            <a:off x="395358" y="4149452"/>
            <a:ext cx="1999129" cy="217304"/>
          </a:xfrm>
          <a:prstGeom prst="rect">
            <a:avLst/>
          </a:prstGeom>
        </p:spPr>
        <p:txBody>
          <a:bodyPr vert="horz" wrap="square" lIns="0" tIns="0" rIns="0" bIns="0" rtlCol="0" anchor="ctr" anchorCtr="0">
            <a:spAutoFit/>
          </a:bodyPr>
          <a:lstStyle/>
          <a:p>
            <a:pPr marL="11206"/>
            <a:r>
              <a:rPr sz="1412" b="1" dirty="0">
                <a:solidFill>
                  <a:srgbClr val="020302"/>
                </a:solidFill>
                <a:latin typeface="Arial"/>
                <a:cs typeface="Arial"/>
              </a:rPr>
              <a:t>PRODUCT OVERVIEW</a:t>
            </a:r>
            <a:endParaRPr sz="1412" dirty="0">
              <a:latin typeface="Arial"/>
              <a:cs typeface="Arial"/>
            </a:endParaRPr>
          </a:p>
        </p:txBody>
      </p:sp>
      <p:sp>
        <p:nvSpPr>
          <p:cNvPr id="16" name="object 16"/>
          <p:cNvSpPr/>
          <p:nvPr/>
        </p:nvSpPr>
        <p:spPr>
          <a:xfrm>
            <a:off x="403413" y="4419600"/>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17" name="object 17"/>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pic>
        <p:nvPicPr>
          <p:cNvPr id="19" name="object 19"/>
          <p:cNvPicPr/>
          <p:nvPr/>
        </p:nvPicPr>
        <p:blipFill>
          <a:blip r:embed="rId3" cstate="print"/>
          <a:stretch>
            <a:fillRect/>
          </a:stretch>
        </p:blipFill>
        <p:spPr>
          <a:xfrm>
            <a:off x="206188" y="6761455"/>
            <a:ext cx="1674939" cy="2063772"/>
          </a:xfrm>
          <a:prstGeom prst="rect">
            <a:avLst/>
          </a:prstGeom>
        </p:spPr>
      </p:pic>
      <p:pic>
        <p:nvPicPr>
          <p:cNvPr id="20" name="object 20"/>
          <p:cNvPicPr/>
          <p:nvPr/>
        </p:nvPicPr>
        <p:blipFill>
          <a:blip r:embed="rId4" cstate="print"/>
          <a:stretch>
            <a:fillRect/>
          </a:stretch>
        </p:blipFill>
        <p:spPr>
          <a:xfrm>
            <a:off x="1182750" y="6438990"/>
            <a:ext cx="2676458" cy="2676458"/>
          </a:xfrm>
          <a:prstGeom prst="rect">
            <a:avLst/>
          </a:prstGeom>
        </p:spPr>
      </p:pic>
      <p:pic>
        <p:nvPicPr>
          <p:cNvPr id="21" name="object 21"/>
          <p:cNvPicPr/>
          <p:nvPr/>
        </p:nvPicPr>
        <p:blipFill>
          <a:blip r:embed="rId5" cstate="print"/>
          <a:stretch>
            <a:fillRect/>
          </a:stretch>
        </p:blipFill>
        <p:spPr>
          <a:xfrm>
            <a:off x="3580861" y="7376167"/>
            <a:ext cx="1649280" cy="1649281"/>
          </a:xfrm>
          <a:prstGeom prst="rect">
            <a:avLst/>
          </a:prstGeom>
        </p:spPr>
      </p:pic>
      <p:pic>
        <p:nvPicPr>
          <p:cNvPr id="22" name="object 22"/>
          <p:cNvPicPr/>
          <p:nvPr/>
        </p:nvPicPr>
        <p:blipFill>
          <a:blip r:embed="rId6" cstate="print"/>
          <a:stretch>
            <a:fillRect/>
          </a:stretch>
        </p:blipFill>
        <p:spPr>
          <a:xfrm>
            <a:off x="3507012" y="5943600"/>
            <a:ext cx="1649281" cy="1649281"/>
          </a:xfrm>
          <a:prstGeom prst="rect">
            <a:avLst/>
          </a:prstGeom>
        </p:spPr>
      </p:pic>
      <p:pic>
        <p:nvPicPr>
          <p:cNvPr id="23" name="object 23"/>
          <p:cNvPicPr/>
          <p:nvPr/>
        </p:nvPicPr>
        <p:blipFill>
          <a:blip r:embed="rId7" cstate="print"/>
          <a:stretch>
            <a:fillRect/>
          </a:stretch>
        </p:blipFill>
        <p:spPr>
          <a:xfrm>
            <a:off x="5132519" y="5894519"/>
            <a:ext cx="1649281" cy="1649281"/>
          </a:xfrm>
          <a:prstGeom prst="rect">
            <a:avLst/>
          </a:prstGeom>
        </p:spPr>
      </p:pic>
      <p:pic>
        <p:nvPicPr>
          <p:cNvPr id="24" name="object 24"/>
          <p:cNvPicPr/>
          <p:nvPr/>
        </p:nvPicPr>
        <p:blipFill>
          <a:blip r:embed="rId8" cstate="print"/>
          <a:stretch>
            <a:fillRect/>
          </a:stretch>
        </p:blipFill>
        <p:spPr>
          <a:xfrm>
            <a:off x="5156293" y="7418519"/>
            <a:ext cx="1649279" cy="1649281"/>
          </a:xfrm>
          <a:prstGeom prst="rect">
            <a:avLst/>
          </a:prstGeom>
        </p:spPr>
      </p:pic>
      <p:sp>
        <p:nvSpPr>
          <p:cNvPr id="25" name="object 25"/>
          <p:cNvSpPr txBox="1">
            <a:spLocks noGrp="1"/>
          </p:cNvSpPr>
          <p:nvPr>
            <p:ph type="sldNum" sz="quarter" idx="7"/>
          </p:nvPr>
        </p:nvSpPr>
        <p:spPr>
          <a:xfrm>
            <a:off x="3272888" y="9648377"/>
            <a:ext cx="278570" cy="85958"/>
          </a:xfrm>
          <a:prstGeom prst="rect">
            <a:avLst/>
          </a:prstGeom>
        </p:spPr>
        <p:txBody>
          <a:bodyPr vert="horz" wrap="square" lIns="0" tIns="4482" rIns="0" bIns="0" rtlCol="0">
            <a:spAutoFit/>
          </a:bodyPr>
          <a:lstStyle/>
          <a:p>
            <a:pPr marL="33619">
              <a:spcBef>
                <a:spcPts val="35"/>
              </a:spcBef>
            </a:pPr>
            <a:fld id="{81D60167-4931-47E6-BA6A-407CBD079E47}" type="slidenum">
              <a:rPr dirty="0"/>
              <a:pPr marL="33619">
                <a:spcBef>
                  <a:spcPts val="35"/>
                </a:spcBef>
              </a:pPr>
              <a:t>1</a:t>
            </a:fld>
            <a:r>
              <a:rPr spc="-4" dirty="0"/>
              <a:t> </a:t>
            </a:r>
            <a:r>
              <a:rPr dirty="0"/>
              <a:t>of</a:t>
            </a:r>
            <a:r>
              <a:rPr spc="-4" dirty="0"/>
              <a:t> </a:t>
            </a:r>
            <a:r>
              <a:rPr lang="en-GB" spc="-44" dirty="0"/>
              <a:t>6</a:t>
            </a:r>
            <a:endParaRPr spc="-44" dirty="0"/>
          </a:p>
        </p:txBody>
      </p:sp>
      <p:pic>
        <p:nvPicPr>
          <p:cNvPr id="27" name="Graphic 26">
            <a:extLst>
              <a:ext uri="{FF2B5EF4-FFF2-40B4-BE49-F238E27FC236}">
                <a16:creationId xmlns:a16="http://schemas.microsoft.com/office/drawing/2014/main" id="{A2652B31-752F-B6F5-8604-CC34DA45C4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43588" y="9559502"/>
            <a:ext cx="747712" cy="2521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435686" y="2644196"/>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4" name="object 4"/>
          <p:cNvSpPr/>
          <p:nvPr/>
        </p:nvSpPr>
        <p:spPr>
          <a:xfrm>
            <a:off x="3562127" y="2644196"/>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5" name="object 5"/>
          <p:cNvSpPr/>
          <p:nvPr/>
        </p:nvSpPr>
        <p:spPr>
          <a:xfrm>
            <a:off x="435686" y="4938057"/>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6" name="object 6"/>
          <p:cNvSpPr/>
          <p:nvPr/>
        </p:nvSpPr>
        <p:spPr>
          <a:xfrm>
            <a:off x="3562127" y="4938057"/>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7" name="object 7"/>
          <p:cNvSpPr txBox="1"/>
          <p:nvPr/>
        </p:nvSpPr>
        <p:spPr>
          <a:xfrm>
            <a:off x="427629" y="1803868"/>
            <a:ext cx="1454524" cy="217304"/>
          </a:xfrm>
          <a:prstGeom prst="rect">
            <a:avLst/>
          </a:prstGeom>
        </p:spPr>
        <p:txBody>
          <a:bodyPr vert="horz" wrap="square" lIns="0" tIns="0" rIns="0" bIns="0" rtlCol="0" anchor="ctr" anchorCtr="0">
            <a:spAutoFit/>
          </a:bodyPr>
          <a:lstStyle/>
          <a:p>
            <a:pPr marL="11206"/>
            <a:r>
              <a:rPr sz="1412" b="1" dirty="0">
                <a:solidFill>
                  <a:srgbClr val="020302"/>
                </a:solidFill>
                <a:latin typeface="Arial"/>
                <a:cs typeface="Arial"/>
              </a:rPr>
              <a:t>KEY FEATURES</a:t>
            </a:r>
            <a:endParaRPr sz="1412" dirty="0">
              <a:latin typeface="Arial"/>
              <a:cs typeface="Arial"/>
            </a:endParaRPr>
          </a:p>
        </p:txBody>
      </p:sp>
      <p:sp>
        <p:nvSpPr>
          <p:cNvPr id="8" name="object 8"/>
          <p:cNvSpPr/>
          <p:nvPr/>
        </p:nvSpPr>
        <p:spPr>
          <a:xfrm>
            <a:off x="435686" y="2118839"/>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10" name="object 10"/>
          <p:cNvSpPr txBox="1"/>
          <p:nvPr/>
        </p:nvSpPr>
        <p:spPr>
          <a:xfrm>
            <a:off x="3563326" y="2785866"/>
            <a:ext cx="1377245" cy="1214820"/>
          </a:xfrm>
          <a:prstGeom prst="rect">
            <a:avLst/>
          </a:prstGeom>
        </p:spPr>
        <p:txBody>
          <a:bodyPr vert="horz" wrap="square" lIns="0" tIns="0" rIns="0" bIns="0" rtlCol="0" anchor="ctr" anchorCtr="0">
            <a:spAutoFit/>
          </a:bodyPr>
          <a:lstStyle/>
          <a:p>
            <a:pPr marL="11206" marR="4483">
              <a:spcBef>
                <a:spcPts val="88"/>
              </a:spcBef>
            </a:pPr>
            <a:r>
              <a:rPr sz="710" dirty="0">
                <a:solidFill>
                  <a:srgbClr val="231F20"/>
                </a:solidFill>
                <a:latin typeface="Arial"/>
                <a:cs typeface="Arial"/>
              </a:rPr>
              <a:t>Learn more about your body and make improvements toward a healthier lifestyle with 24/7 health and wellness monitoring with HRV status, advanced sleep tracking, Body Battery</a:t>
            </a:r>
            <a:r>
              <a:rPr sz="710" baseline="30000" dirty="0">
                <a:solidFill>
                  <a:srgbClr val="231F20"/>
                </a:solidFill>
                <a:latin typeface="Arial"/>
                <a:cs typeface="Arial"/>
              </a:rPr>
              <a:t>™</a:t>
            </a:r>
            <a:r>
              <a:rPr sz="710" dirty="0">
                <a:solidFill>
                  <a:srgbClr val="231F20"/>
                </a:solidFill>
                <a:latin typeface="Arial"/>
                <a:cs typeface="Arial"/>
              </a:rPr>
              <a:t> energy monitoring, Pulse Ox and more³. See your stats in</a:t>
            </a:r>
            <a:r>
              <a:rPr lang="en-GB" sz="710" dirty="0">
                <a:latin typeface="Arial"/>
                <a:cs typeface="Arial"/>
              </a:rPr>
              <a:t> </a:t>
            </a:r>
            <a:r>
              <a:rPr sz="710" dirty="0">
                <a:solidFill>
                  <a:srgbClr val="231F20"/>
                </a:solidFill>
                <a:latin typeface="Arial"/>
                <a:cs typeface="Arial"/>
              </a:rPr>
              <a:t>the morning report, and get a </a:t>
            </a:r>
            <a:r>
              <a:rPr lang="en-GB" sz="710" dirty="0">
                <a:solidFill>
                  <a:srgbClr val="231F20"/>
                </a:solidFill>
                <a:latin typeface="Arial"/>
                <a:cs typeface="Arial"/>
              </a:rPr>
              <a:t>customisable</a:t>
            </a:r>
            <a:r>
              <a:rPr sz="710" dirty="0">
                <a:solidFill>
                  <a:srgbClr val="231F20"/>
                </a:solidFill>
                <a:latin typeface="Arial"/>
                <a:cs typeface="Arial"/>
              </a:rPr>
              <a:t> overview of your sleep, training outlook, HRV status and more</a:t>
            </a:r>
            <a:r>
              <a:rPr sz="794" dirty="0">
                <a:solidFill>
                  <a:srgbClr val="231F20"/>
                </a:solidFill>
                <a:latin typeface="Arial"/>
                <a:cs typeface="Arial"/>
              </a:rPr>
              <a:t>.</a:t>
            </a:r>
            <a:endParaRPr sz="794" dirty="0">
              <a:latin typeface="Arial"/>
              <a:cs typeface="Arial"/>
            </a:endParaRPr>
          </a:p>
        </p:txBody>
      </p:sp>
      <p:sp>
        <p:nvSpPr>
          <p:cNvPr id="11" name="object 11"/>
          <p:cNvSpPr txBox="1"/>
          <p:nvPr/>
        </p:nvSpPr>
        <p:spPr>
          <a:xfrm>
            <a:off x="426843" y="2374214"/>
            <a:ext cx="1808069"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EASY-TO-READY DISPLAY</a:t>
            </a:r>
            <a:endParaRPr sz="1059" dirty="0">
              <a:latin typeface="Arial"/>
              <a:cs typeface="Arial"/>
            </a:endParaRPr>
          </a:p>
        </p:txBody>
      </p:sp>
      <p:sp>
        <p:nvSpPr>
          <p:cNvPr id="12" name="object 12"/>
          <p:cNvSpPr txBox="1"/>
          <p:nvPr/>
        </p:nvSpPr>
        <p:spPr>
          <a:xfrm>
            <a:off x="3553283" y="2374214"/>
            <a:ext cx="1387288"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HEALTH IS WEA</a:t>
            </a:r>
            <a:r>
              <a:rPr lang="en-GB" sz="1059" b="1" dirty="0">
                <a:solidFill>
                  <a:srgbClr val="020302"/>
                </a:solidFill>
                <a:latin typeface="Arial"/>
                <a:cs typeface="Arial"/>
              </a:rPr>
              <a:t>LTH</a:t>
            </a:r>
            <a:endParaRPr sz="1059" b="1" dirty="0">
              <a:solidFill>
                <a:srgbClr val="020302"/>
              </a:solidFill>
              <a:latin typeface="Arial"/>
              <a:cs typeface="Arial"/>
            </a:endParaRPr>
          </a:p>
        </p:txBody>
      </p:sp>
      <p:sp>
        <p:nvSpPr>
          <p:cNvPr id="13" name="object 13"/>
          <p:cNvSpPr txBox="1"/>
          <p:nvPr/>
        </p:nvSpPr>
        <p:spPr>
          <a:xfrm>
            <a:off x="430415" y="5081286"/>
            <a:ext cx="1314897" cy="887038"/>
          </a:xfrm>
          <a:prstGeom prst="rect">
            <a:avLst/>
          </a:prstGeom>
        </p:spPr>
        <p:txBody>
          <a:bodyPr vert="horz" wrap="square" lIns="0" tIns="0" rIns="0" bIns="0" rtlCol="0" anchor="ctr" anchorCtr="0">
            <a:spAutoFit/>
          </a:bodyPr>
          <a:lstStyle/>
          <a:p>
            <a:pPr marL="11206" marR="4483"/>
            <a:r>
              <a:rPr sz="710" dirty="0">
                <a:solidFill>
                  <a:srgbClr val="231F20"/>
                </a:solidFill>
                <a:latin typeface="Arial"/>
                <a:cs typeface="Arial"/>
              </a:rPr>
              <a:t>Track all the ways you move with 100+ preloaded sports apps, including running, golf, strength training and more. Plus, Garmin Coach plans for running, strength and cycling help you prepare for whatever your goals might be</a:t>
            </a:r>
            <a:r>
              <a:rPr sz="794" dirty="0">
                <a:solidFill>
                  <a:srgbClr val="231F20"/>
                </a:solidFill>
                <a:latin typeface="Arial"/>
                <a:cs typeface="Arial"/>
              </a:rPr>
              <a:t>.</a:t>
            </a:r>
            <a:endParaRPr sz="794" dirty="0">
              <a:latin typeface="Arial"/>
              <a:cs typeface="Arial"/>
            </a:endParaRPr>
          </a:p>
        </p:txBody>
      </p:sp>
      <p:sp>
        <p:nvSpPr>
          <p:cNvPr id="14" name="object 14"/>
          <p:cNvSpPr txBox="1"/>
          <p:nvPr/>
        </p:nvSpPr>
        <p:spPr>
          <a:xfrm>
            <a:off x="3557808" y="5133449"/>
            <a:ext cx="1547592" cy="1201867"/>
          </a:xfrm>
          <a:prstGeom prst="rect">
            <a:avLst/>
          </a:prstGeom>
        </p:spPr>
        <p:txBody>
          <a:bodyPr vert="horz" wrap="square" lIns="0" tIns="0" rIns="0" bIns="0" rtlCol="0" anchor="ctr" anchorCtr="0">
            <a:spAutoFit/>
          </a:bodyPr>
          <a:lstStyle/>
          <a:p>
            <a:pPr marL="11206">
              <a:spcBef>
                <a:spcPts val="88"/>
              </a:spcBef>
            </a:pPr>
            <a:r>
              <a:rPr sz="710" dirty="0">
                <a:solidFill>
                  <a:srgbClr val="231F20"/>
                </a:solidFill>
                <a:latin typeface="Arial"/>
                <a:cs typeface="Arial"/>
              </a:rPr>
              <a:t>Advanced performance features</a:t>
            </a:r>
            <a:endParaRPr sz="710" dirty="0">
              <a:latin typeface="Arial"/>
              <a:cs typeface="Arial"/>
            </a:endParaRPr>
          </a:p>
          <a:p>
            <a:pPr marL="11206" marR="165860"/>
            <a:r>
              <a:rPr sz="710" dirty="0">
                <a:solidFill>
                  <a:srgbClr val="231F20"/>
                </a:solidFill>
                <a:latin typeface="Arial"/>
                <a:cs typeface="Arial"/>
              </a:rPr>
              <a:t>such as training readiness help you know when it’s time to push your workout or take a recovery day. Track your performance progress with</a:t>
            </a:r>
            <a:r>
              <a:rPr lang="en-GB" sz="710" dirty="0">
                <a:latin typeface="Arial"/>
                <a:cs typeface="Arial"/>
              </a:rPr>
              <a:t> </a:t>
            </a:r>
            <a:r>
              <a:rPr sz="710" dirty="0">
                <a:solidFill>
                  <a:srgbClr val="231F20"/>
                </a:solidFill>
                <a:latin typeface="Arial"/>
                <a:cs typeface="Arial"/>
              </a:rPr>
              <a:t>features that include endurance score, training status and hill score — and see how your body is adapting to your training load, so you know if you’re training productively.</a:t>
            </a:r>
            <a:endParaRPr sz="710" dirty="0">
              <a:latin typeface="Arial"/>
              <a:cs typeface="Arial"/>
            </a:endParaRPr>
          </a:p>
        </p:txBody>
      </p:sp>
      <p:sp>
        <p:nvSpPr>
          <p:cNvPr id="15" name="object 15"/>
          <p:cNvSpPr txBox="1"/>
          <p:nvPr/>
        </p:nvSpPr>
        <p:spPr>
          <a:xfrm>
            <a:off x="426842" y="4668075"/>
            <a:ext cx="1429871"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WORKOUT OPTIONS</a:t>
            </a:r>
            <a:endParaRPr sz="1059" dirty="0">
              <a:latin typeface="Arial"/>
              <a:cs typeface="Arial"/>
            </a:endParaRPr>
          </a:p>
        </p:txBody>
      </p:sp>
      <p:sp>
        <p:nvSpPr>
          <p:cNvPr id="16" name="object 16"/>
          <p:cNvSpPr txBox="1"/>
          <p:nvPr/>
        </p:nvSpPr>
        <p:spPr>
          <a:xfrm>
            <a:off x="3553283" y="4669419"/>
            <a:ext cx="2975162"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PERFORMANCE AND TRAINING FEATURES</a:t>
            </a:r>
            <a:endParaRPr sz="1059" dirty="0">
              <a:latin typeface="Arial"/>
              <a:cs typeface="Arial"/>
            </a:endParaRPr>
          </a:p>
        </p:txBody>
      </p:sp>
      <p:sp>
        <p:nvSpPr>
          <p:cNvPr id="17" name="object 17"/>
          <p:cNvSpPr/>
          <p:nvPr/>
        </p:nvSpPr>
        <p:spPr>
          <a:xfrm>
            <a:off x="439258" y="7112422"/>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18" name="object 18"/>
          <p:cNvSpPr/>
          <p:nvPr/>
        </p:nvSpPr>
        <p:spPr>
          <a:xfrm>
            <a:off x="3565700" y="7112422"/>
            <a:ext cx="2924735" cy="0"/>
          </a:xfrm>
          <a:custGeom>
            <a:avLst/>
            <a:gdLst/>
            <a:ahLst/>
            <a:cxnLst/>
            <a:rect l="l" t="t" r="r" b="b"/>
            <a:pathLst>
              <a:path w="3314700">
                <a:moveTo>
                  <a:pt x="0" y="0"/>
                </a:moveTo>
                <a:lnTo>
                  <a:pt x="3314700" y="0"/>
                </a:lnTo>
              </a:path>
            </a:pathLst>
          </a:custGeom>
          <a:ln w="6350">
            <a:solidFill>
              <a:srgbClr val="231F20"/>
            </a:solidFill>
          </a:ln>
        </p:spPr>
        <p:txBody>
          <a:bodyPr wrap="square" lIns="0" tIns="0" rIns="0" bIns="0" rtlCol="0"/>
          <a:lstStyle/>
          <a:p>
            <a:endParaRPr/>
          </a:p>
        </p:txBody>
      </p:sp>
      <p:sp>
        <p:nvSpPr>
          <p:cNvPr id="19" name="object 19"/>
          <p:cNvSpPr txBox="1"/>
          <p:nvPr/>
        </p:nvSpPr>
        <p:spPr>
          <a:xfrm>
            <a:off x="421703" y="7221602"/>
            <a:ext cx="1428660" cy="1103922"/>
          </a:xfrm>
          <a:prstGeom prst="rect">
            <a:avLst/>
          </a:prstGeom>
        </p:spPr>
        <p:txBody>
          <a:bodyPr vert="horz" wrap="square" lIns="0" tIns="0" rIns="0" bIns="0" rtlCol="0" anchor="ctr" anchorCtr="0">
            <a:spAutoFit/>
          </a:bodyPr>
          <a:lstStyle/>
          <a:p>
            <a:pPr marL="11206" marR="4483"/>
            <a:r>
              <a:rPr sz="710" dirty="0">
                <a:solidFill>
                  <a:srgbClr val="231F20"/>
                </a:solidFill>
                <a:latin typeface="Arial"/>
                <a:cs typeface="Arial"/>
              </a:rPr>
              <a:t>A built-in LED flashlight</a:t>
            </a:r>
            <a:r>
              <a:rPr lang="en-GB" sz="710" dirty="0">
                <a:solidFill>
                  <a:srgbClr val="231F20"/>
                </a:solidFill>
                <a:latin typeface="Arial"/>
                <a:cs typeface="Arial"/>
              </a:rPr>
              <a:t> </a:t>
            </a:r>
            <a:r>
              <a:rPr sz="710" dirty="0">
                <a:solidFill>
                  <a:srgbClr val="231F20"/>
                </a:solidFill>
                <a:latin typeface="Arial"/>
                <a:cs typeface="Arial"/>
              </a:rPr>
              <a:t>provides convenient illumination when you need it. Make and take phone calls from your</a:t>
            </a:r>
            <a:r>
              <a:rPr lang="en-GB" sz="710" dirty="0">
                <a:solidFill>
                  <a:srgbClr val="231F20"/>
                </a:solidFill>
                <a:latin typeface="Arial"/>
                <a:cs typeface="Arial"/>
              </a:rPr>
              <a:t> </a:t>
            </a:r>
            <a:r>
              <a:rPr sz="710" dirty="0">
                <a:solidFill>
                  <a:srgbClr val="231F20"/>
                </a:solidFill>
                <a:latin typeface="Arial"/>
                <a:cs typeface="Arial"/>
              </a:rPr>
              <a:t>wrist when your watch is paired to your smartphone. You can even control watch functions with voice commands — or</a:t>
            </a:r>
            <a:r>
              <a:rPr lang="en-GB" sz="710" dirty="0">
                <a:latin typeface="Arial"/>
                <a:cs typeface="Arial"/>
              </a:rPr>
              <a:t> </a:t>
            </a:r>
            <a:r>
              <a:rPr sz="710" dirty="0">
                <a:solidFill>
                  <a:srgbClr val="231F20"/>
                </a:solidFill>
                <a:latin typeface="Arial"/>
                <a:cs typeface="Arial"/>
              </a:rPr>
              <a:t>use your smartphone’s voice assistant to respond to text messages and more</a:t>
            </a:r>
            <a:r>
              <a:rPr sz="710" spc="-18" dirty="0">
                <a:solidFill>
                  <a:srgbClr val="231F20"/>
                </a:solidFill>
                <a:latin typeface="Arial"/>
                <a:cs typeface="Arial"/>
              </a:rPr>
              <a:t>.</a:t>
            </a:r>
            <a:endParaRPr sz="710" dirty="0">
              <a:latin typeface="Arial"/>
              <a:cs typeface="Arial"/>
            </a:endParaRPr>
          </a:p>
        </p:txBody>
      </p:sp>
      <p:sp>
        <p:nvSpPr>
          <p:cNvPr id="20" name="object 20"/>
          <p:cNvSpPr txBox="1"/>
          <p:nvPr/>
        </p:nvSpPr>
        <p:spPr>
          <a:xfrm>
            <a:off x="3554494" y="7235070"/>
            <a:ext cx="1322306" cy="874085"/>
          </a:xfrm>
          <a:prstGeom prst="rect">
            <a:avLst/>
          </a:prstGeom>
        </p:spPr>
        <p:txBody>
          <a:bodyPr vert="horz" wrap="square" lIns="0" tIns="0" rIns="0" bIns="0" rtlCol="0" anchor="ctr" anchorCtr="0">
            <a:spAutoFit/>
          </a:bodyPr>
          <a:lstStyle/>
          <a:p>
            <a:pPr marL="11206" marR="4483"/>
            <a:r>
              <a:rPr sz="710" dirty="0">
                <a:solidFill>
                  <a:srgbClr val="231F20"/>
                </a:solidFill>
                <a:latin typeface="Arial"/>
                <a:cs typeface="Arial"/>
              </a:rPr>
              <a:t>Easily navigate during select activities with preloaded TopoActive maps from around the world. Improve your game with advanced golf features and preloaded CourseView maps for more than 43,000 golf courses around the world.</a:t>
            </a:r>
            <a:endParaRPr sz="710" dirty="0">
              <a:latin typeface="Arial"/>
              <a:cs typeface="Arial"/>
            </a:endParaRPr>
          </a:p>
        </p:txBody>
      </p:sp>
      <p:sp>
        <p:nvSpPr>
          <p:cNvPr id="21" name="object 21"/>
          <p:cNvSpPr txBox="1"/>
          <p:nvPr/>
        </p:nvSpPr>
        <p:spPr>
          <a:xfrm>
            <a:off x="430415" y="6842439"/>
            <a:ext cx="1360394"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EVERYDAY UTILITY</a:t>
            </a:r>
            <a:endParaRPr sz="1059" dirty="0">
              <a:latin typeface="Arial"/>
              <a:cs typeface="Arial"/>
            </a:endParaRPr>
          </a:p>
        </p:txBody>
      </p:sp>
      <p:sp>
        <p:nvSpPr>
          <p:cNvPr id="22" name="object 22"/>
          <p:cNvSpPr txBox="1"/>
          <p:nvPr/>
        </p:nvSpPr>
        <p:spPr>
          <a:xfrm>
            <a:off x="3556857" y="6842439"/>
            <a:ext cx="1501027" cy="162993"/>
          </a:xfrm>
          <a:prstGeom prst="rect">
            <a:avLst/>
          </a:prstGeom>
        </p:spPr>
        <p:txBody>
          <a:bodyPr vert="horz" wrap="square" lIns="0" tIns="0" rIns="0" bIns="0" rtlCol="0" anchor="ctr" anchorCtr="0">
            <a:spAutoFit/>
          </a:bodyPr>
          <a:lstStyle/>
          <a:p>
            <a:pPr marL="11206"/>
            <a:r>
              <a:rPr sz="1059" b="1" dirty="0">
                <a:solidFill>
                  <a:srgbClr val="020302"/>
                </a:solidFill>
                <a:latin typeface="Arial"/>
                <a:cs typeface="Arial"/>
              </a:rPr>
              <a:t>ADVANCED MAPPING</a:t>
            </a:r>
            <a:endParaRPr sz="1059" dirty="0">
              <a:latin typeface="Arial"/>
              <a:cs typeface="Arial"/>
            </a:endParaRPr>
          </a:p>
        </p:txBody>
      </p:sp>
      <p:pic>
        <p:nvPicPr>
          <p:cNvPr id="23" name="object 23"/>
          <p:cNvPicPr/>
          <p:nvPr/>
        </p:nvPicPr>
        <p:blipFill>
          <a:blip r:embed="rId2" cstate="print"/>
          <a:stretch>
            <a:fillRect/>
          </a:stretch>
        </p:blipFill>
        <p:spPr>
          <a:xfrm>
            <a:off x="1898054" y="2806861"/>
            <a:ext cx="1462367" cy="1586657"/>
          </a:xfrm>
          <a:prstGeom prst="rect">
            <a:avLst/>
          </a:prstGeom>
        </p:spPr>
      </p:pic>
      <p:pic>
        <p:nvPicPr>
          <p:cNvPr id="24" name="object 24"/>
          <p:cNvPicPr/>
          <p:nvPr/>
        </p:nvPicPr>
        <p:blipFill>
          <a:blip r:embed="rId3" cstate="print"/>
          <a:stretch>
            <a:fillRect/>
          </a:stretch>
        </p:blipFill>
        <p:spPr>
          <a:xfrm>
            <a:off x="5024047" y="2806861"/>
            <a:ext cx="1462367" cy="1586657"/>
          </a:xfrm>
          <a:prstGeom prst="rect">
            <a:avLst/>
          </a:prstGeom>
          <a:ln w="28575">
            <a:noFill/>
          </a:ln>
        </p:spPr>
      </p:pic>
      <p:pic>
        <p:nvPicPr>
          <p:cNvPr id="26" name="object 26"/>
          <p:cNvPicPr/>
          <p:nvPr/>
        </p:nvPicPr>
        <p:blipFill>
          <a:blip r:embed="rId4" cstate="print"/>
          <a:stretch>
            <a:fillRect/>
          </a:stretch>
        </p:blipFill>
        <p:spPr>
          <a:xfrm>
            <a:off x="5028068" y="5081286"/>
            <a:ext cx="1462366" cy="1586661"/>
          </a:xfrm>
          <a:prstGeom prst="rect">
            <a:avLst/>
          </a:prstGeom>
        </p:spPr>
      </p:pic>
      <p:pic>
        <p:nvPicPr>
          <p:cNvPr id="27" name="object 27"/>
          <p:cNvPicPr/>
          <p:nvPr/>
        </p:nvPicPr>
        <p:blipFill>
          <a:blip r:embed="rId5" cstate="print"/>
          <a:stretch>
            <a:fillRect/>
          </a:stretch>
        </p:blipFill>
        <p:spPr>
          <a:xfrm>
            <a:off x="1901415" y="7272619"/>
            <a:ext cx="1455652" cy="1586663"/>
          </a:xfrm>
          <a:prstGeom prst="rect">
            <a:avLst/>
          </a:prstGeom>
        </p:spPr>
      </p:pic>
      <p:sp>
        <p:nvSpPr>
          <p:cNvPr id="35" name="object 12">
            <a:extLst>
              <a:ext uri="{FF2B5EF4-FFF2-40B4-BE49-F238E27FC236}">
                <a16:creationId xmlns:a16="http://schemas.microsoft.com/office/drawing/2014/main" id="{3F7F7105-E4DE-FDEF-2A34-1A1707160769}"/>
              </a:ext>
            </a:extLst>
          </p:cNvPr>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36" name="object 13">
            <a:extLst>
              <a:ext uri="{FF2B5EF4-FFF2-40B4-BE49-F238E27FC236}">
                <a16:creationId xmlns:a16="http://schemas.microsoft.com/office/drawing/2014/main" id="{5489BC32-F1FD-F8A3-2A71-A8AD83925A73}"/>
              </a:ext>
            </a:extLst>
          </p:cNvPr>
          <p:cNvSpPr txBox="1">
            <a:spLocks/>
          </p:cNvSpPr>
          <p:nvPr/>
        </p:nvSpPr>
        <p:spPr>
          <a:xfrm>
            <a:off x="370590" y="426191"/>
            <a:ext cx="1594037" cy="447332"/>
          </a:xfrm>
          <a:prstGeom prst="rect">
            <a:avLst/>
          </a:prstGeom>
        </p:spPr>
        <p:txBody>
          <a:bodyPr vert="horz" wrap="square" lIns="0" tIns="0" rIns="0" bIns="0" rtlCol="0" anchor="ctr" anchorCtr="0">
            <a:spAutoFit/>
          </a:bodyPr>
          <a:lstStyle>
            <a:lvl1pPr>
              <a:defRPr>
                <a:latin typeface="+mj-lt"/>
                <a:ea typeface="+mj-ea"/>
                <a:cs typeface="+mj-cs"/>
              </a:defRPr>
            </a:lvl1pPr>
          </a:lstStyle>
          <a:p>
            <a:pPr marL="22414">
              <a:lnSpc>
                <a:spcPts val="2453"/>
              </a:lnSpc>
              <a:spcBef>
                <a:spcPts val="88"/>
              </a:spcBef>
            </a:pPr>
            <a:r>
              <a:rPr lang="en-GB" sz="2120" b="1" dirty="0">
                <a:solidFill>
                  <a:schemeClr val="bg1"/>
                </a:solidFill>
                <a:latin typeface="Arial" panose="020B0604020202020204" pitchFamily="34" charset="0"/>
                <a:cs typeface="Arial" panose="020B0604020202020204" pitchFamily="34" charset="0"/>
              </a:rPr>
              <a:t>VENU</a:t>
            </a:r>
            <a:r>
              <a:rPr lang="en-GB" sz="1853" b="1" baseline="31746" dirty="0">
                <a:solidFill>
                  <a:schemeClr val="bg1"/>
                </a:solidFill>
                <a:latin typeface="Arial" panose="020B0604020202020204" pitchFamily="34" charset="0"/>
                <a:cs typeface="Arial" panose="020B0604020202020204" pitchFamily="34" charset="0"/>
              </a:rPr>
              <a:t>®</a:t>
            </a:r>
            <a:r>
              <a:rPr lang="en-GB" sz="1853" baseline="31746" dirty="0"/>
              <a:t> </a:t>
            </a:r>
            <a:r>
              <a:rPr lang="en-GB" sz="2120" b="1" dirty="0">
                <a:solidFill>
                  <a:schemeClr val="bg1"/>
                </a:solidFill>
                <a:latin typeface="Arial" panose="020B0604020202020204" pitchFamily="34" charset="0"/>
                <a:cs typeface="Arial" panose="020B0604020202020204" pitchFamily="34" charset="0"/>
              </a:rPr>
              <a:t>X1</a:t>
            </a:r>
          </a:p>
          <a:p>
            <a:pPr marL="34181">
              <a:lnSpc>
                <a:spcPts val="865"/>
              </a:lnSpc>
            </a:pPr>
            <a:r>
              <a:rPr lang="en-GB" sz="794" b="1" dirty="0">
                <a:solidFill>
                  <a:schemeClr val="bg1"/>
                </a:solidFill>
                <a:latin typeface="Arial" panose="020B0604020202020204" pitchFamily="34" charset="0"/>
                <a:cs typeface="Arial" panose="020B0604020202020204" pitchFamily="34" charset="0"/>
              </a:rPr>
              <a:t>PREMIUM GPS SMARTWATCH</a:t>
            </a:r>
          </a:p>
        </p:txBody>
      </p:sp>
      <p:sp>
        <p:nvSpPr>
          <p:cNvPr id="37" name="object 17">
            <a:extLst>
              <a:ext uri="{FF2B5EF4-FFF2-40B4-BE49-F238E27FC236}">
                <a16:creationId xmlns:a16="http://schemas.microsoft.com/office/drawing/2014/main" id="{B525BFBD-3A0C-466D-4241-64574F6B171E}"/>
              </a:ext>
            </a:extLst>
          </p:cNvPr>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sp>
        <p:nvSpPr>
          <p:cNvPr id="38" name="object 25">
            <a:extLst>
              <a:ext uri="{FF2B5EF4-FFF2-40B4-BE49-F238E27FC236}">
                <a16:creationId xmlns:a16="http://schemas.microsoft.com/office/drawing/2014/main" id="{9F291B6E-9C14-4950-9F58-43391F96F2FE}"/>
              </a:ext>
            </a:extLst>
          </p:cNvPr>
          <p:cNvSpPr txBox="1">
            <a:spLocks noGrp="1"/>
          </p:cNvSpPr>
          <p:nvPr>
            <p:ph type="sldNum" sz="quarter" idx="7"/>
          </p:nvPr>
        </p:nvSpPr>
        <p:spPr>
          <a:xfrm>
            <a:off x="3272888" y="9648377"/>
            <a:ext cx="278570" cy="85958"/>
          </a:xfrm>
          <a:prstGeom prst="rect">
            <a:avLst/>
          </a:prstGeom>
        </p:spPr>
        <p:txBody>
          <a:bodyPr vert="horz" wrap="square" lIns="0" tIns="4482" rIns="0" bIns="0" rtlCol="0">
            <a:spAutoFit/>
          </a:bodyPr>
          <a:lstStyle/>
          <a:p>
            <a:pPr marL="33619">
              <a:spcBef>
                <a:spcPts val="35"/>
              </a:spcBef>
            </a:pPr>
            <a:fld id="{81D60167-4931-47E6-BA6A-407CBD079E47}" type="slidenum">
              <a:rPr dirty="0"/>
              <a:pPr marL="33619">
                <a:spcBef>
                  <a:spcPts val="35"/>
                </a:spcBef>
              </a:pPr>
              <a:t>2</a:t>
            </a:fld>
            <a:r>
              <a:rPr spc="-4" dirty="0"/>
              <a:t> </a:t>
            </a:r>
            <a:r>
              <a:rPr dirty="0"/>
              <a:t>of</a:t>
            </a:r>
            <a:r>
              <a:rPr spc="-4" dirty="0"/>
              <a:t> </a:t>
            </a:r>
            <a:r>
              <a:rPr lang="en-GB" spc="-44" dirty="0"/>
              <a:t>6</a:t>
            </a:r>
            <a:endParaRPr spc="-44" dirty="0"/>
          </a:p>
        </p:txBody>
      </p:sp>
      <p:sp>
        <p:nvSpPr>
          <p:cNvPr id="2" name="object 13">
            <a:extLst>
              <a:ext uri="{FF2B5EF4-FFF2-40B4-BE49-F238E27FC236}">
                <a16:creationId xmlns:a16="http://schemas.microsoft.com/office/drawing/2014/main" id="{EE95C05F-7B17-5451-83F3-83DF43B25444}"/>
              </a:ext>
            </a:extLst>
          </p:cNvPr>
          <p:cNvSpPr txBox="1"/>
          <p:nvPr/>
        </p:nvSpPr>
        <p:spPr>
          <a:xfrm>
            <a:off x="440561" y="2774843"/>
            <a:ext cx="1254588" cy="874085"/>
          </a:xfrm>
          <a:prstGeom prst="rect">
            <a:avLst/>
          </a:prstGeom>
        </p:spPr>
        <p:txBody>
          <a:bodyPr vert="horz" wrap="square" lIns="0" tIns="0" rIns="0" bIns="0" rtlCol="0" anchor="ctr" anchorCtr="0">
            <a:spAutoFit/>
          </a:bodyPr>
          <a:lstStyle/>
          <a:p>
            <a:pPr marL="11206" marR="4483"/>
            <a:r>
              <a:rPr lang="en-GB" sz="710" dirty="0">
                <a:solidFill>
                  <a:srgbClr val="231F20"/>
                </a:solidFill>
                <a:latin typeface="Arial"/>
                <a:cs typeface="Arial"/>
              </a:rPr>
              <a:t>See your data on our biggest 2-inch MOLED display with a scratch-resistant sapphire lens. Enjoy all-day wearability, thanks to the lightweight titanium case back, sleek design and </a:t>
            </a:r>
            <a:r>
              <a:rPr lang="en-GB" sz="710" dirty="0" err="1">
                <a:solidFill>
                  <a:srgbClr val="231F20"/>
                </a:solidFill>
                <a:latin typeface="Arial"/>
                <a:cs typeface="Arial"/>
              </a:rPr>
              <a:t>ComfortFit</a:t>
            </a:r>
            <a:r>
              <a:rPr lang="en-GB" sz="710" dirty="0">
                <a:solidFill>
                  <a:srgbClr val="231F20"/>
                </a:solidFill>
                <a:latin typeface="Arial"/>
                <a:cs typeface="Arial"/>
              </a:rPr>
              <a:t> nylon band.</a:t>
            </a:r>
            <a:endParaRPr sz="710" dirty="0">
              <a:solidFill>
                <a:srgbClr val="231F20"/>
              </a:solidFill>
              <a:latin typeface="Arial"/>
              <a:cs typeface="Arial"/>
            </a:endParaRPr>
          </a:p>
        </p:txBody>
      </p:sp>
      <p:pic>
        <p:nvPicPr>
          <p:cNvPr id="29" name="Picture 28" descr="A screenshot of a gps device&#10;&#10;AI-generated content may be incorrect.">
            <a:extLst>
              <a:ext uri="{FF2B5EF4-FFF2-40B4-BE49-F238E27FC236}">
                <a16:creationId xmlns:a16="http://schemas.microsoft.com/office/drawing/2014/main" id="{B01152F2-6D6E-410E-65FB-B91AB7F9A6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97380" y="7269184"/>
            <a:ext cx="1461016" cy="1586663"/>
          </a:xfrm>
          <a:prstGeom prst="rect">
            <a:avLst/>
          </a:prstGeom>
          <a:ln w="76200">
            <a:solidFill>
              <a:srgbClr val="FFFF00"/>
            </a:solidFill>
          </a:ln>
        </p:spPr>
      </p:pic>
      <p:pic>
        <p:nvPicPr>
          <p:cNvPr id="31" name="Picture 30" descr="A screenshot of a phone&#10;&#10;AI-generated content may be incorrect.">
            <a:extLst>
              <a:ext uri="{FF2B5EF4-FFF2-40B4-BE49-F238E27FC236}">
                <a16:creationId xmlns:a16="http://schemas.microsoft.com/office/drawing/2014/main" id="{AEFF392C-41DE-2B75-2BD1-0246CEF38F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88689" y="5081286"/>
            <a:ext cx="1451491" cy="1576320"/>
          </a:xfrm>
          <a:prstGeom prst="rect">
            <a:avLst/>
          </a:prstGeom>
          <a:ln w="76200">
            <a:solidFill>
              <a:srgbClr val="FFFF0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EB333C91-A3CC-ABDF-CD9B-B62051D51DAA}"/>
              </a:ext>
            </a:extLst>
          </p:cNvPr>
          <p:cNvSpPr/>
          <p:nvPr/>
        </p:nvSpPr>
        <p:spPr>
          <a:xfrm>
            <a:off x="403412" y="2117358"/>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graphicFrame>
        <p:nvGraphicFramePr>
          <p:cNvPr id="7" name="object 9">
            <a:extLst>
              <a:ext uri="{FF2B5EF4-FFF2-40B4-BE49-F238E27FC236}">
                <a16:creationId xmlns:a16="http://schemas.microsoft.com/office/drawing/2014/main" id="{6702691F-5EEB-5FA7-F057-8DFD15ED084D}"/>
              </a:ext>
            </a:extLst>
          </p:cNvPr>
          <p:cNvGraphicFramePr>
            <a:graphicFrameLocks noGrp="1"/>
          </p:cNvGraphicFramePr>
          <p:nvPr>
            <p:extLst>
              <p:ext uri="{D42A27DB-BD31-4B8C-83A1-F6EECF244321}">
                <p14:modId xmlns:p14="http://schemas.microsoft.com/office/powerpoint/2010/main" val="582306738"/>
              </p:ext>
            </p:extLst>
          </p:nvPr>
        </p:nvGraphicFramePr>
        <p:xfrm>
          <a:off x="250070" y="2438400"/>
          <a:ext cx="6389101" cy="6119092"/>
        </p:xfrm>
        <a:graphic>
          <a:graphicData uri="http://schemas.openxmlformats.org/drawingml/2006/table">
            <a:tbl>
              <a:tblPr firstRow="1" bandRow="1">
                <a:tableStyleId>{2D5ABB26-0587-4C30-8999-92F81FD0307C}</a:tableStyleId>
              </a:tblPr>
              <a:tblGrid>
                <a:gridCol w="1859159">
                  <a:extLst>
                    <a:ext uri="{9D8B030D-6E8A-4147-A177-3AD203B41FA5}">
                      <a16:colId xmlns:a16="http://schemas.microsoft.com/office/drawing/2014/main" val="20000"/>
                    </a:ext>
                  </a:extLst>
                </a:gridCol>
                <a:gridCol w="4529942">
                  <a:extLst>
                    <a:ext uri="{9D8B030D-6E8A-4147-A177-3AD203B41FA5}">
                      <a16:colId xmlns:a16="http://schemas.microsoft.com/office/drawing/2014/main" val="20001"/>
                    </a:ext>
                  </a:extLst>
                </a:gridCol>
              </a:tblGrid>
              <a:tr h="408660">
                <a:tc>
                  <a:txBody>
                    <a:bodyPr/>
                    <a:lstStyle/>
                    <a:p>
                      <a:pPr marL="0" indent="0">
                        <a:lnSpc>
                          <a:spcPts val="1170"/>
                        </a:lnSpc>
                        <a:spcBef>
                          <a:spcPts val="385"/>
                        </a:spcBef>
                      </a:pPr>
                      <a:r>
                        <a:rPr lang="en-GB" sz="880" b="1" i="0" u="none" strike="noStrike" spc="0" baseline="0" dirty="0">
                          <a:latin typeface="Arial" panose="020B0604020202020204" pitchFamily="34" charset="0"/>
                          <a:cs typeface="Arial" panose="020B0604020202020204" pitchFamily="34" charset="0"/>
                        </a:rPr>
                        <a:t>BATTERY PERFORMANCE</a:t>
                      </a:r>
                      <a:endParaRPr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marR="163830" indent="0">
                        <a:lnSpc>
                          <a:spcPct val="100000"/>
                        </a:lnSpc>
                        <a:spcBef>
                          <a:spcPts val="450"/>
                        </a:spcBef>
                      </a:pPr>
                      <a:r>
                        <a:rPr lang="en-GB" sz="700" b="0" i="0" u="none" strike="noStrike" baseline="0" dirty="0">
                          <a:latin typeface="Arial" panose="020B0604020202020204" pitchFamily="34" charset="0"/>
                          <a:cs typeface="Arial" panose="020B0604020202020204" pitchFamily="34" charset="0"/>
                        </a:rPr>
                        <a:t>Up to 8 days in smartwatch mode; up to 16 hours in GPS mode.</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00"/>
                  </a:ext>
                </a:extLst>
              </a:tr>
              <a:tr h="505861">
                <a:tc>
                  <a:txBody>
                    <a:bodyPr/>
                    <a:lstStyle/>
                    <a:p>
                      <a:pPr marL="0" indent="0" algn="l"/>
                      <a:r>
                        <a:rPr lang="en-GB" sz="880" b="1" i="0" u="none" strike="noStrike" spc="0" baseline="0" dirty="0">
                          <a:latin typeface="Arial" panose="020B0604020202020204" pitchFamily="34" charset="0"/>
                          <a:cs typeface="Arial" panose="020B0604020202020204" pitchFamily="34" charset="0"/>
                        </a:rPr>
                        <a:t>BODY BATTERY ENERGY</a:t>
                      </a:r>
                    </a:p>
                    <a:p>
                      <a:pPr marL="0" indent="0" algn="l"/>
                      <a:r>
                        <a:rPr lang="en-GB" sz="880" b="1" i="0" u="none" strike="noStrike" spc="0" baseline="0" dirty="0">
                          <a:latin typeface="Arial" panose="020B0604020202020204" pitchFamily="34" charset="0"/>
                          <a:cs typeface="Arial" panose="020B0604020202020204" pitchFamily="34" charset="0"/>
                        </a:rPr>
                        <a:t>MONITORING</a:t>
                      </a:r>
                      <a:endParaRPr sz="880" spc="0" dirty="0">
                        <a:latin typeface="Arial" panose="020B0604020202020204" pitchFamily="34" charset="0"/>
                        <a:cs typeface="Arial" panose="020B0604020202020204" pitchFamily="34" charset="0"/>
                      </a:endParaRPr>
                    </a:p>
                  </a:txBody>
                  <a:tcPr marL="72000" marR="0" marT="0" marB="0" anchor="ctr"/>
                </a:tc>
                <a:tc>
                  <a:txBody>
                    <a:bodyPr/>
                    <a:lstStyle/>
                    <a:p>
                      <a:pPr marL="0" marR="245110" indent="0" algn="just">
                        <a:lnSpc>
                          <a:spcPct val="100000"/>
                        </a:lnSpc>
                        <a:spcBef>
                          <a:spcPts val="315"/>
                        </a:spcBef>
                      </a:pPr>
                      <a:r>
                        <a:rPr lang="en-GB" sz="700" b="0" i="0" u="none" strike="noStrike" baseline="0" dirty="0">
                          <a:latin typeface="Arial" panose="020B0604020202020204" pitchFamily="34" charset="0"/>
                          <a:cs typeface="Arial" panose="020B0604020202020204" pitchFamily="34" charset="0"/>
                        </a:rPr>
                        <a:t>Track your body’s energy levels to find the best times for activity and re</a:t>
                      </a:r>
                      <a:r>
                        <a:rPr lang="en-GB" sz="700" b="0" i="0" u="none" strike="noStrike" baseline="0" dirty="0">
                          <a:solidFill>
                            <a:schemeClr val="tx1"/>
                          </a:solidFill>
                          <a:latin typeface="Arial" panose="020B0604020202020204" pitchFamily="34" charset="0"/>
                          <a:ea typeface="+mn-ea"/>
                          <a:cs typeface="Arial" panose="020B0604020202020204" pitchFamily="34" charset="0"/>
                        </a:rPr>
                        <a:t>st</a:t>
                      </a:r>
                      <a:r>
                        <a:rPr lang="en-GB" sz="700" b="0" i="0" u="none" strike="noStrike" baseline="30000" dirty="0">
                          <a:solidFill>
                            <a:schemeClr val="tx1"/>
                          </a:solidFill>
                          <a:latin typeface="Arial" panose="020B0604020202020204" pitchFamily="34" charset="0"/>
                          <a:ea typeface="+mn-ea"/>
                          <a:cs typeface="Arial" panose="020B0604020202020204" pitchFamily="34" charset="0"/>
                        </a:rPr>
                        <a:t>3</a:t>
                      </a:r>
                      <a:r>
                        <a:rPr lang="en-GB" sz="700" b="0" i="0" u="none" strike="noStrike" baseline="0" dirty="0">
                          <a:latin typeface="Arial" panose="020B0604020202020204" pitchFamily="34" charset="0"/>
                          <a:cs typeface="Arial" panose="020B0604020202020204" pitchFamily="34" charset="0"/>
                        </a:rPr>
                        <a:t>.</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01"/>
                  </a:ext>
                </a:extLst>
              </a:tr>
              <a:tr h="479608">
                <a:tc>
                  <a:txBody>
                    <a:bodyPr/>
                    <a:lstStyle/>
                    <a:p>
                      <a:pPr marL="0" marR="90805" indent="0">
                        <a:lnSpc>
                          <a:spcPct val="100000"/>
                        </a:lnSpc>
                        <a:spcBef>
                          <a:spcPts val="455"/>
                        </a:spcBef>
                      </a:pPr>
                      <a:r>
                        <a:rPr lang="en-GB" sz="880" b="1" i="0" u="none" strike="noStrike" spc="0" baseline="0" dirty="0">
                          <a:latin typeface="Arial" panose="020B0604020202020204" pitchFamily="34" charset="0"/>
                          <a:cs typeface="Arial" panose="020B0604020202020204" pitchFamily="34" charset="0"/>
                        </a:rPr>
                        <a:t>HRV STATUS</a:t>
                      </a:r>
                      <a:endParaRPr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indent="0" algn="l"/>
                      <a:r>
                        <a:rPr lang="en-GB" sz="700" b="0" i="0" u="none" strike="noStrike" baseline="0" dirty="0">
                          <a:solidFill>
                            <a:srgbClr val="000000"/>
                          </a:solidFill>
                          <a:latin typeface="Arial" panose="020B0604020202020204" pitchFamily="34" charset="0"/>
                          <a:cs typeface="Arial" panose="020B0604020202020204" pitchFamily="34" charset="0"/>
                        </a:rPr>
                        <a:t>Gain a deeper understanding of your overall health, stress and recovery through </a:t>
                      </a:r>
                      <a:r>
                        <a:rPr lang="en-GB" sz="700" b="0" i="0" u="none" strike="noStrike" baseline="0" dirty="0">
                          <a:solidFill>
                            <a:srgbClr val="00B0F0"/>
                          </a:solidFill>
                          <a:latin typeface="Arial" panose="020B0604020202020204" pitchFamily="34" charset="0"/>
                          <a:cs typeface="Arial" panose="020B0604020202020204" pitchFamily="34" charset="0"/>
                          <a:hlinkClick r:id="rId2"/>
                        </a:rPr>
                        <a:t>heart rate variability </a:t>
                      </a:r>
                      <a:r>
                        <a:rPr lang="en-GB" sz="700" b="0" i="0" u="none" strike="noStrike" baseline="0" dirty="0">
                          <a:solidFill>
                            <a:srgbClr val="000000"/>
                          </a:solidFill>
                          <a:latin typeface="Arial" panose="020B0604020202020204" pitchFamily="34" charset="0"/>
                          <a:cs typeface="Arial" panose="020B0604020202020204" pitchFamily="34" charset="0"/>
                        </a:rPr>
                        <a:t>while you sleep.</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02"/>
                  </a:ext>
                </a:extLst>
              </a:tr>
              <a:tr h="364673">
                <a:tc>
                  <a:txBody>
                    <a:bodyPr/>
                    <a:lstStyle/>
                    <a:p>
                      <a:pPr marL="0" indent="0">
                        <a:lnSpc>
                          <a:spcPct val="100000"/>
                        </a:lnSpc>
                        <a:spcBef>
                          <a:spcPts val="650"/>
                        </a:spcBef>
                      </a:pPr>
                      <a:r>
                        <a:rPr lang="en-GB" sz="880" b="1" i="0" u="none" strike="noStrike" spc="0" baseline="0" dirty="0">
                          <a:latin typeface="Arial" panose="020B0604020202020204" pitchFamily="34" charset="0"/>
                          <a:cs typeface="Arial" panose="020B0604020202020204" pitchFamily="34" charset="0"/>
                        </a:rPr>
                        <a:t>MORNING REPORT</a:t>
                      </a:r>
                      <a:endParaRPr sz="880" spc="0" dirty="0">
                        <a:latin typeface="Arial" panose="020B0604020202020204" pitchFamily="34" charset="0"/>
                        <a:cs typeface="Arial" panose="020B0604020202020204" pitchFamily="34" charset="0"/>
                      </a:endParaRPr>
                    </a:p>
                  </a:txBody>
                  <a:tcPr marL="72000" marR="0" marT="0" marB="0" anchor="ctr"/>
                </a:tc>
                <a:tc>
                  <a:txBody>
                    <a:bodyPr/>
                    <a:lstStyle/>
                    <a:p>
                      <a:pPr marL="0" indent="0" algn="l"/>
                      <a:r>
                        <a:rPr lang="en-GB" sz="700" b="0" i="0" u="none" strike="noStrike" baseline="0" dirty="0">
                          <a:latin typeface="Arial" panose="020B0604020202020204" pitchFamily="34" charset="0"/>
                          <a:cs typeface="Arial" panose="020B0604020202020204" pitchFamily="34" charset="0"/>
                        </a:rPr>
                        <a:t>Get a customisable overview of your sleep, training outlook, HRV status, weather and more as soon as you wake up.</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03"/>
                  </a:ext>
                </a:extLst>
              </a:tr>
              <a:tr h="364673">
                <a:tc>
                  <a:txBody>
                    <a:bodyPr/>
                    <a:lstStyle/>
                    <a:p>
                      <a:pPr marL="0" indent="0">
                        <a:lnSpc>
                          <a:spcPct val="100000"/>
                        </a:lnSpc>
                        <a:spcBef>
                          <a:spcPts val="650"/>
                        </a:spcBef>
                      </a:pPr>
                      <a:r>
                        <a:rPr lang="en-GB" sz="880" b="1" i="0" u="none" strike="noStrike" spc="0" baseline="0" dirty="0">
                          <a:latin typeface="Arial" panose="020B0604020202020204" pitchFamily="34" charset="0"/>
                          <a:cs typeface="Arial" panose="020B0604020202020204" pitchFamily="34" charset="0"/>
                        </a:rPr>
                        <a:t>TRAINING READINESS</a:t>
                      </a:r>
                      <a:endParaRPr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indent="0" algn="l"/>
                      <a:r>
                        <a:rPr lang="en-GB" sz="700" b="0" i="0" u="none" strike="noStrike" baseline="0" dirty="0">
                          <a:latin typeface="Arial" panose="020B0604020202020204" pitchFamily="34" charset="0"/>
                          <a:cs typeface="Arial" panose="020B0604020202020204" pitchFamily="34" charset="0"/>
                        </a:rPr>
                        <a:t>From the moment you wake up, get a readiness score based on your sleep quality</a:t>
                      </a:r>
                      <a:r>
                        <a:rPr lang="en-GB" sz="700" b="0" i="0" u="none" strike="noStrike" baseline="30000" dirty="0">
                          <a:solidFill>
                            <a:schemeClr val="tx1"/>
                          </a:solidFill>
                          <a:latin typeface="Arial" panose="020B0604020202020204" pitchFamily="34" charset="0"/>
                          <a:ea typeface="+mn-ea"/>
                          <a:cs typeface="Arial" panose="020B0604020202020204" pitchFamily="34" charset="0"/>
                        </a:rPr>
                        <a:t>1</a:t>
                      </a:r>
                      <a:r>
                        <a:rPr lang="en-GB" sz="700" b="0" i="0" u="none" strike="noStrike" baseline="0" dirty="0">
                          <a:latin typeface="Arial" panose="020B0604020202020204" pitchFamily="34" charset="0"/>
                          <a:cs typeface="Arial" panose="020B0604020202020204" pitchFamily="34" charset="0"/>
                        </a:rPr>
                        <a:t>, recovery, training load and more, so you can determine if it’s a good day to go hard — or take it easy.</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04"/>
                  </a:ext>
                </a:extLst>
              </a:tr>
              <a:tr h="285921">
                <a:tc>
                  <a:txBody>
                    <a:bodyPr/>
                    <a:lstStyle/>
                    <a:p>
                      <a:pPr marL="0" indent="0">
                        <a:lnSpc>
                          <a:spcPct val="100000"/>
                        </a:lnSpc>
                        <a:spcBef>
                          <a:spcPts val="370"/>
                        </a:spcBef>
                        <a:tabLst/>
                      </a:pPr>
                      <a:r>
                        <a:rPr lang="en-GB" sz="880" b="1" i="0" u="none" strike="noStrike" spc="0" baseline="0" dirty="0">
                          <a:latin typeface="Arial" panose="020B0604020202020204" pitchFamily="34" charset="0"/>
                          <a:cs typeface="Arial" panose="020B0604020202020204" pitchFamily="34" charset="0"/>
                        </a:rPr>
                        <a:t>TRAINING STATUS</a:t>
                      </a:r>
                      <a:endParaRPr sz="880" spc="0" dirty="0">
                        <a:latin typeface="Arial" panose="020B0604020202020204" pitchFamily="34" charset="0"/>
                        <a:cs typeface="Arial" panose="020B0604020202020204" pitchFamily="34" charset="0"/>
                      </a:endParaRPr>
                    </a:p>
                  </a:txBody>
                  <a:tcPr marL="72000" marR="0" marT="0" marB="0" anchor="ctr"/>
                </a:tc>
                <a:tc>
                  <a:txBody>
                    <a:bodyPr/>
                    <a:lstStyle/>
                    <a:p>
                      <a:pPr marL="0" indent="0">
                        <a:lnSpc>
                          <a:spcPct val="100000"/>
                        </a:lnSpc>
                        <a:spcBef>
                          <a:spcPts val="500"/>
                        </a:spcBef>
                      </a:pPr>
                      <a:r>
                        <a:rPr lang="en-GB" sz="700" b="0" i="0" u="none" strike="noStrike" baseline="0" dirty="0">
                          <a:solidFill>
                            <a:srgbClr val="000000"/>
                          </a:solidFill>
                          <a:latin typeface="Arial" panose="020B0604020202020204" pitchFamily="34" charset="0"/>
                          <a:cs typeface="Arial" panose="020B0604020202020204" pitchFamily="34" charset="0"/>
                        </a:rPr>
                        <a:t>Get </a:t>
                      </a:r>
                      <a:r>
                        <a:rPr lang="en-GB" sz="700" b="0" i="0" u="none" strike="noStrike" baseline="0" dirty="0">
                          <a:solidFill>
                            <a:srgbClr val="00B0F0"/>
                          </a:solidFill>
                          <a:latin typeface="Arial" panose="020B0604020202020204" pitchFamily="34" charset="0"/>
                          <a:cs typeface="Arial" panose="020B0604020202020204" pitchFamily="34" charset="0"/>
                          <a:hlinkClick r:id="rId3"/>
                        </a:rPr>
                        <a:t>insight</a:t>
                      </a:r>
                      <a:r>
                        <a:rPr lang="en-GB" sz="700" b="0" i="0" u="none" strike="noStrike" baseline="0" dirty="0">
                          <a:solidFill>
                            <a:srgbClr val="000000"/>
                          </a:solidFill>
                          <a:latin typeface="Arial" panose="020B0604020202020204" pitchFamily="34" charset="0"/>
                          <a:cs typeface="Arial" panose="020B0604020202020204" pitchFamily="34" charset="0"/>
                        </a:rPr>
                        <a:t>, and know whether you’re training productively, peaking or strained.</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05"/>
                  </a:ext>
                </a:extLst>
              </a:tr>
              <a:tr h="442007">
                <a:tc>
                  <a:txBody>
                    <a:bodyPr/>
                    <a:lstStyle/>
                    <a:p>
                      <a:pPr marL="0" marR="421005" indent="0">
                        <a:lnSpc>
                          <a:spcPct val="100000"/>
                        </a:lnSpc>
                        <a:spcBef>
                          <a:spcPts val="320"/>
                        </a:spcBef>
                      </a:pPr>
                      <a:r>
                        <a:rPr lang="en-GB" sz="880" b="1" i="0" u="none" strike="noStrike" spc="0" baseline="0" dirty="0">
                          <a:latin typeface="Arial" panose="020B0604020202020204" pitchFamily="34" charset="0"/>
                          <a:cs typeface="Arial" panose="020B0604020202020204" pitchFamily="34" charset="0"/>
                        </a:rPr>
                        <a:t>GARMIN COACH</a:t>
                      </a:r>
                      <a:endParaRPr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indent="0" algn="l"/>
                      <a:r>
                        <a:rPr lang="en-GB" sz="700" b="0" i="0" u="none" strike="noStrike" baseline="0" dirty="0">
                          <a:solidFill>
                            <a:srgbClr val="000000"/>
                          </a:solidFill>
                          <a:latin typeface="Arial" panose="020B0604020202020204" pitchFamily="34" charset="0"/>
                          <a:cs typeface="Arial" panose="020B0604020202020204" pitchFamily="34" charset="0"/>
                        </a:rPr>
                        <a:t>Prepare for your next race, train for a milestone, or simply improve your fitness with Garmin Coach adaptive or prebuilt running, cycling or strength </a:t>
                      </a:r>
                      <a:r>
                        <a:rPr lang="en-GB" sz="700" b="0" i="0" u="none" strike="noStrike" baseline="0" dirty="0">
                          <a:solidFill>
                            <a:srgbClr val="00B0F0"/>
                          </a:solidFill>
                          <a:latin typeface="Arial" panose="020B0604020202020204" pitchFamily="34" charset="0"/>
                          <a:cs typeface="Arial" panose="020B0604020202020204" pitchFamily="34" charset="0"/>
                          <a:hlinkClick r:id="rId4"/>
                        </a:rPr>
                        <a:t>training plans</a:t>
                      </a:r>
                      <a:r>
                        <a:rPr lang="en-GB" sz="700" b="0" i="0" u="none" strike="noStrike" baseline="0" dirty="0">
                          <a:solidFill>
                            <a:srgbClr val="000000"/>
                          </a:solidFill>
                          <a:latin typeface="Arial" panose="020B0604020202020204" pitchFamily="34" charset="0"/>
                          <a:cs typeface="Arial" panose="020B0604020202020204" pitchFamily="34" charset="0"/>
                        </a:rPr>
                        <a:t>. For more personalised workouts, select plans even adapt based on your performance and health metrics.</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06"/>
                  </a:ext>
                </a:extLst>
              </a:tr>
              <a:tr h="364673">
                <a:tc>
                  <a:txBody>
                    <a:bodyPr/>
                    <a:lstStyle/>
                    <a:p>
                      <a:pPr marL="0" indent="0">
                        <a:lnSpc>
                          <a:spcPct val="100000"/>
                        </a:lnSpc>
                        <a:spcBef>
                          <a:spcPts val="650"/>
                        </a:spcBef>
                      </a:pPr>
                      <a:r>
                        <a:rPr lang="en-GB" sz="880" b="1" i="0" u="none" strike="noStrike" spc="0" baseline="0" dirty="0">
                          <a:latin typeface="Arial" panose="020B0604020202020204" pitchFamily="34" charset="0"/>
                          <a:cs typeface="Arial" panose="020B0604020202020204" pitchFamily="34" charset="0"/>
                        </a:rPr>
                        <a:t>GOLF</a:t>
                      </a:r>
                      <a:endParaRPr sz="880" spc="0" dirty="0">
                        <a:latin typeface="Arial" panose="020B0604020202020204" pitchFamily="34" charset="0"/>
                        <a:cs typeface="Arial" panose="020B0604020202020204" pitchFamily="34" charset="0"/>
                      </a:endParaRPr>
                    </a:p>
                  </a:txBody>
                  <a:tcPr marL="72000" marR="0" marT="0" marB="0" anchor="ctr"/>
                </a:tc>
                <a:tc>
                  <a:txBody>
                    <a:bodyPr/>
                    <a:lstStyle/>
                    <a:p>
                      <a:pPr marL="0" indent="0" algn="l"/>
                      <a:r>
                        <a:rPr lang="en-GB" sz="700" b="0" i="0" u="none" strike="noStrike" baseline="0" dirty="0">
                          <a:solidFill>
                            <a:srgbClr val="000000"/>
                          </a:solidFill>
                          <a:latin typeface="Arial" panose="020B0604020202020204" pitchFamily="34" charset="0"/>
                          <a:cs typeface="Arial" panose="020B0604020202020204" pitchFamily="34" charset="0"/>
                        </a:rPr>
                        <a:t>See distance to the front, middle and back of the green, layups and hazards, and get preloaded full-colour</a:t>
                      </a:r>
                    </a:p>
                    <a:p>
                      <a:pPr marL="0" indent="0" algn="l"/>
                      <a:r>
                        <a:rPr lang="en-GB" sz="700" b="0" i="0" u="none" strike="noStrike" baseline="0" dirty="0" err="1">
                          <a:solidFill>
                            <a:srgbClr val="00B0F0"/>
                          </a:solidFill>
                          <a:latin typeface="Arial" panose="020B0604020202020204" pitchFamily="34" charset="0"/>
                          <a:cs typeface="Arial" panose="020B0604020202020204" pitchFamily="34" charset="0"/>
                          <a:hlinkClick r:id="rId5"/>
                        </a:rPr>
                        <a:t>CourseView</a:t>
                      </a:r>
                      <a:r>
                        <a:rPr lang="en-GB" sz="700" b="0" i="0" u="none" strike="noStrike" baseline="0" dirty="0">
                          <a:solidFill>
                            <a:srgbClr val="00B0F0"/>
                          </a:solidFill>
                          <a:latin typeface="Arial" panose="020B0604020202020204" pitchFamily="34" charset="0"/>
                          <a:cs typeface="Arial" panose="020B0604020202020204" pitchFamily="34" charset="0"/>
                          <a:hlinkClick r:id="rId5"/>
                        </a:rPr>
                        <a:t> maps </a:t>
                      </a:r>
                      <a:r>
                        <a:rPr lang="en-GB" sz="700" b="0" i="0" u="none" strike="noStrike" baseline="0" dirty="0">
                          <a:solidFill>
                            <a:srgbClr val="000000"/>
                          </a:solidFill>
                          <a:latin typeface="Arial" panose="020B0604020202020204" pitchFamily="34" charset="0"/>
                          <a:cs typeface="Arial" panose="020B0604020202020204" pitchFamily="34" charset="0"/>
                        </a:rPr>
                        <a:t>for 43,000+ courses around the world.</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07"/>
                  </a:ext>
                </a:extLst>
              </a:tr>
              <a:tr h="364673">
                <a:tc>
                  <a:txBody>
                    <a:bodyPr/>
                    <a:lstStyle/>
                    <a:p>
                      <a:pPr marL="0" indent="0" algn="l"/>
                      <a:r>
                        <a:rPr lang="en-GB" sz="880" b="1" i="0" u="none" strike="noStrike" spc="0" baseline="0" dirty="0">
                          <a:latin typeface="Arial" panose="020B0604020202020204" pitchFamily="34" charset="0"/>
                          <a:cs typeface="Arial" panose="020B0604020202020204" pitchFamily="34" charset="0"/>
                        </a:rPr>
                        <a:t>DYNAMIC ROUND TRIP</a:t>
                      </a:r>
                    </a:p>
                    <a:p>
                      <a:pPr marL="0" indent="0" algn="l"/>
                      <a:r>
                        <a:rPr lang="en-GB" sz="880" b="1" i="0" u="none" strike="noStrike" spc="0" baseline="0" dirty="0">
                          <a:latin typeface="Arial" panose="020B0604020202020204" pitchFamily="34" charset="0"/>
                          <a:cs typeface="Arial" panose="020B0604020202020204" pitchFamily="34" charset="0"/>
                        </a:rPr>
                        <a:t>ROUTING</a:t>
                      </a:r>
                      <a:endParaRPr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indent="0" algn="l"/>
                      <a:r>
                        <a:rPr lang="en-GB" sz="700" b="0" i="0" u="none" strike="noStrike" baseline="0" dirty="0">
                          <a:solidFill>
                            <a:srgbClr val="000000"/>
                          </a:solidFill>
                          <a:latin typeface="Arial" panose="020B0604020202020204" pitchFamily="34" charset="0"/>
                          <a:cs typeface="Arial" panose="020B0604020202020204" pitchFamily="34" charset="0"/>
                        </a:rPr>
                        <a:t>Enter how far you want to go and get </a:t>
                      </a:r>
                      <a:r>
                        <a:rPr lang="en-GB" sz="700" b="0" i="0" u="none" strike="noStrike" baseline="0" dirty="0">
                          <a:solidFill>
                            <a:srgbClr val="00B0F0"/>
                          </a:solidFill>
                          <a:latin typeface="Arial" panose="020B0604020202020204" pitchFamily="34" charset="0"/>
                          <a:cs typeface="Arial" panose="020B0604020202020204" pitchFamily="34" charset="0"/>
                          <a:hlinkClick r:id="rId6"/>
                        </a:rPr>
                        <a:t>suggested routes </a:t>
                      </a:r>
                      <a:r>
                        <a:rPr lang="en-GB" sz="700" b="0" i="0" u="none" strike="noStrike" baseline="0" dirty="0">
                          <a:solidFill>
                            <a:srgbClr val="000000"/>
                          </a:solidFill>
                          <a:latin typeface="Arial" panose="020B0604020202020204" pitchFamily="34" charset="0"/>
                          <a:cs typeface="Arial" panose="020B0604020202020204" pitchFamily="34" charset="0"/>
                        </a:rPr>
                        <a:t>that will bring you back. If you break off course, your watch will map a new one that hits the same mileage.</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08"/>
                  </a:ext>
                </a:extLst>
              </a:tr>
              <a:tr h="522178">
                <a:tc>
                  <a:txBody>
                    <a:bodyPr/>
                    <a:lstStyle/>
                    <a:p>
                      <a:pPr marL="0" indent="0" algn="l"/>
                      <a:r>
                        <a:rPr lang="en-GB" sz="880" b="1" i="0" u="none" strike="noStrike" spc="0" baseline="0" dirty="0">
                          <a:latin typeface="Arial" panose="020B0604020202020204" pitchFamily="34" charset="0"/>
                          <a:cs typeface="Arial" panose="020B0604020202020204" pitchFamily="34" charset="0"/>
                        </a:rPr>
                        <a:t>WATCH FACE EDITOR</a:t>
                      </a:r>
                      <a:endParaRPr sz="880" spc="0" dirty="0">
                        <a:latin typeface="Arial" panose="020B0604020202020204" pitchFamily="34" charset="0"/>
                        <a:cs typeface="Arial" panose="020B0604020202020204" pitchFamily="34" charset="0"/>
                      </a:endParaRPr>
                    </a:p>
                  </a:txBody>
                  <a:tcPr marL="72000" marR="0" marT="0" marB="0" anchor="ctr"/>
                </a:tc>
                <a:tc>
                  <a:txBody>
                    <a:bodyPr/>
                    <a:lstStyle/>
                    <a:p>
                      <a:pPr marL="0" indent="0" algn="l"/>
                      <a:r>
                        <a:rPr lang="en-GB" sz="700" b="0" i="0" u="none" strike="noStrike" baseline="0" dirty="0">
                          <a:latin typeface="Arial" panose="020B0604020202020204" pitchFamily="34" charset="0"/>
                          <a:cs typeface="Arial" panose="020B0604020202020204" pitchFamily="34" charset="0"/>
                        </a:rPr>
                        <a:t>Choose from several different watch faces with customisable data to make your watch the way you want it. Find additional watches in the Connect IQ Store or create your own with the Face It</a:t>
                      </a:r>
                      <a:r>
                        <a:rPr lang="en-GB" sz="700" b="0" i="0" u="none" strike="noStrike" baseline="30000" dirty="0">
                          <a:solidFill>
                            <a:schemeClr val="tx1"/>
                          </a:solidFill>
                          <a:latin typeface="Arial" panose="020B0604020202020204" pitchFamily="34" charset="0"/>
                          <a:ea typeface="+mn-ea"/>
                          <a:cs typeface="Arial" panose="020B0604020202020204" pitchFamily="34" charset="0"/>
                        </a:rPr>
                        <a:t>®</a:t>
                      </a:r>
                      <a:r>
                        <a:rPr lang="en-GB" sz="700" b="0" i="0" u="none" strike="noStrike" baseline="30000" dirty="0">
                          <a:latin typeface="Arial" panose="020B0604020202020204" pitchFamily="34" charset="0"/>
                          <a:cs typeface="Arial" panose="020B0604020202020204" pitchFamily="34" charset="0"/>
                        </a:rPr>
                        <a:t> </a:t>
                      </a:r>
                      <a:r>
                        <a:rPr lang="en-GB" sz="700" b="0" i="0" u="none" strike="noStrike" baseline="0" dirty="0">
                          <a:latin typeface="Arial" panose="020B0604020202020204" pitchFamily="34" charset="0"/>
                          <a:cs typeface="Arial" panose="020B0604020202020204" pitchFamily="34" charset="0"/>
                        </a:rPr>
                        <a:t>feature.</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09"/>
                  </a:ext>
                </a:extLst>
              </a:tr>
              <a:tr h="392873">
                <a:tc>
                  <a:txBody>
                    <a:bodyPr/>
                    <a:lstStyle/>
                    <a:p>
                      <a:pPr marL="0" indent="0" algn="l"/>
                      <a:r>
                        <a:rPr lang="en-GB" sz="880" b="1" i="0" u="none" strike="noStrike" spc="0" baseline="0" dirty="0">
                          <a:solidFill>
                            <a:srgbClr val="000000"/>
                          </a:solidFill>
                          <a:latin typeface="Arial" panose="020B0604020202020204" pitchFamily="34" charset="0"/>
                          <a:cs typeface="Arial" panose="020B0604020202020204" pitchFamily="34" charset="0"/>
                        </a:rPr>
                        <a:t>CALCULATOR</a:t>
                      </a:r>
                    </a:p>
                    <a:p>
                      <a:pPr marL="0" indent="0" algn="l"/>
                      <a:r>
                        <a:rPr lang="en-GB" sz="800" b="1" i="0" u="none" strike="noStrike" spc="0" baseline="0" dirty="0">
                          <a:solidFill>
                            <a:srgbClr val="00B0F0"/>
                          </a:solidFill>
                          <a:latin typeface="Arial" panose="020B0604020202020204" pitchFamily="34" charset="0"/>
                          <a:cs typeface="Arial" panose="020B0604020202020204" pitchFamily="34" charset="0"/>
                        </a:rPr>
                        <a:t>NEW</a:t>
                      </a:r>
                      <a:endParaRPr lang="en-GB" sz="800" b="1" i="0" spc="0" dirty="0">
                        <a:solidFill>
                          <a:srgbClr val="00B0F0"/>
                        </a:solidFill>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marR="259079" indent="0">
                        <a:lnSpc>
                          <a:spcPct val="100000"/>
                        </a:lnSpc>
                        <a:spcBef>
                          <a:spcPts val="370"/>
                        </a:spcBef>
                      </a:pPr>
                      <a:r>
                        <a:rPr lang="en-GB" sz="700" b="0" i="0" u="none" strike="noStrike" baseline="0" dirty="0">
                          <a:latin typeface="Arial" panose="020B0604020202020204" pitchFamily="34" charset="0"/>
                          <a:cs typeface="Arial" panose="020B0604020202020204" pitchFamily="34" charset="0"/>
                        </a:rPr>
                        <a:t>The easy-to-use calculator app includes a tip calculator for quick needs.</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10"/>
                  </a:ext>
                </a:extLst>
              </a:tr>
              <a:tr h="405823">
                <a:tc>
                  <a:txBody>
                    <a:bodyPr/>
                    <a:lstStyle/>
                    <a:p>
                      <a:pPr marL="0" indent="0" algn="l"/>
                      <a:r>
                        <a:rPr lang="en-GB" sz="880" b="1" i="0" u="none" strike="noStrike" spc="0" baseline="0" dirty="0">
                          <a:latin typeface="Arial" panose="020B0604020202020204" pitchFamily="34" charset="0"/>
                          <a:cs typeface="Arial" panose="020B0604020202020204" pitchFamily="34" charset="0"/>
                        </a:rPr>
                        <a:t>MUSIC AND GARMIN PAY™</a:t>
                      </a:r>
                    </a:p>
                    <a:p>
                      <a:pPr marL="0" indent="0" algn="l"/>
                      <a:r>
                        <a:rPr lang="en-GB" sz="880" b="1" i="0" u="none" strike="noStrike" spc="0" baseline="0" dirty="0">
                          <a:latin typeface="Arial" panose="020B0604020202020204" pitchFamily="34" charset="0"/>
                          <a:cs typeface="Arial" panose="020B0604020202020204" pitchFamily="34" charset="0"/>
                        </a:rPr>
                        <a:t>CONTACTLESS PAYMENTS</a:t>
                      </a:r>
                      <a:endParaRPr lang="en-GB" sz="880" spc="0" dirty="0">
                        <a:latin typeface="Arial" panose="020B0604020202020204" pitchFamily="34" charset="0"/>
                        <a:cs typeface="Arial" panose="020B0604020202020204" pitchFamily="34" charset="0"/>
                      </a:endParaRPr>
                    </a:p>
                  </a:txBody>
                  <a:tcPr marL="72000" marR="0" marT="0" marB="0" anchor="ctr"/>
                </a:tc>
                <a:tc>
                  <a:txBody>
                    <a:bodyPr/>
                    <a:lstStyle/>
                    <a:p>
                      <a:pPr marL="0" marR="240665" indent="0">
                        <a:lnSpc>
                          <a:spcPct val="100000"/>
                        </a:lnSpc>
                        <a:spcBef>
                          <a:spcPts val="440"/>
                        </a:spcBef>
                      </a:pPr>
                      <a:r>
                        <a:rPr lang="en-GB" sz="700" b="0" i="0" u="none" strike="noStrike" baseline="0" dirty="0">
                          <a:latin typeface="Arial" panose="020B0604020202020204" pitchFamily="34" charset="0"/>
                          <a:cs typeface="Arial" panose="020B0604020202020204" pitchFamily="34" charset="0"/>
                        </a:rPr>
                        <a:t>Live connected with smart notifications</a:t>
                      </a:r>
                      <a:r>
                        <a:rPr lang="en-GB" sz="700" b="0" i="0" u="none" strike="noStrike" baseline="30000" dirty="0">
                          <a:latin typeface="Arial" panose="020B0604020202020204" pitchFamily="34" charset="0"/>
                          <a:cs typeface="Arial" panose="020B0604020202020204" pitchFamily="34" charset="0"/>
                        </a:rPr>
                        <a:t>2</a:t>
                      </a:r>
                      <a:r>
                        <a:rPr lang="en-GB" sz="700" b="0" i="0" u="none" strike="noStrike" baseline="0" dirty="0">
                          <a:latin typeface="Arial" panose="020B0604020202020204" pitchFamily="34" charset="0"/>
                          <a:cs typeface="Arial" panose="020B0604020202020204" pitchFamily="34" charset="0"/>
                        </a:rPr>
                        <a:t>, music storage, Garmin Pay contactless payments</a:t>
                      </a:r>
                      <a:r>
                        <a:rPr lang="en-GB" sz="700" b="0" i="0" u="none" strike="noStrike" baseline="30000" dirty="0">
                          <a:latin typeface="Arial" panose="020B0604020202020204" pitchFamily="34" charset="0"/>
                          <a:cs typeface="Arial" panose="020B0604020202020204" pitchFamily="34" charset="0"/>
                        </a:rPr>
                        <a:t>5</a:t>
                      </a:r>
                      <a:r>
                        <a:rPr lang="en-GB" sz="300" b="0" i="0" u="none" strike="noStrike" baseline="0" dirty="0">
                          <a:latin typeface="Arial" panose="020B0604020202020204" pitchFamily="34" charset="0"/>
                          <a:cs typeface="Arial" panose="020B0604020202020204" pitchFamily="34" charset="0"/>
                        </a:rPr>
                        <a:t> </a:t>
                      </a:r>
                      <a:r>
                        <a:rPr lang="en-GB" sz="700" b="0" i="0" u="none" strike="noStrike" baseline="0" dirty="0">
                          <a:latin typeface="Arial" panose="020B0604020202020204" pitchFamily="34" charset="0"/>
                          <a:cs typeface="Arial" panose="020B0604020202020204" pitchFamily="34" charset="0"/>
                        </a:rPr>
                        <a:t>and more.</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11"/>
                  </a:ext>
                </a:extLst>
              </a:tr>
              <a:tr h="405823">
                <a:tc>
                  <a:txBody>
                    <a:bodyPr/>
                    <a:lstStyle/>
                    <a:p>
                      <a:pPr marL="0" marR="353695" lvl="0" indent="0" defTabSz="914400" eaLnBrk="1" fontAlgn="auto" latinLnBrk="0" hangingPunct="1">
                        <a:lnSpc>
                          <a:spcPct val="100000"/>
                        </a:lnSpc>
                        <a:spcBef>
                          <a:spcPts val="195"/>
                        </a:spcBef>
                        <a:spcAft>
                          <a:spcPts val="0"/>
                        </a:spcAft>
                        <a:buClrTx/>
                        <a:buSzTx/>
                        <a:buFontTx/>
                        <a:buNone/>
                        <a:tabLst/>
                        <a:defRPr/>
                      </a:pPr>
                      <a:r>
                        <a:rPr lang="en-GB" sz="880" b="1" i="0" u="none" strike="noStrike" spc="0" baseline="0" dirty="0">
                          <a:latin typeface="Arial" panose="020B0604020202020204" pitchFamily="34" charset="0"/>
                          <a:cs typeface="Arial" panose="020B0604020202020204" pitchFamily="34" charset="0"/>
                        </a:rPr>
                        <a:t>VOICE COMMANDS</a:t>
                      </a:r>
                      <a:endParaRPr lang="en-GB" sz="880" spc="0" dirty="0">
                        <a:latin typeface="Arial" panose="020B0604020202020204" pitchFamily="34" charset="0"/>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marR="332105" indent="0">
                        <a:lnSpc>
                          <a:spcPct val="100000"/>
                        </a:lnSpc>
                        <a:spcBef>
                          <a:spcPts val="440"/>
                        </a:spcBef>
                      </a:pPr>
                      <a:r>
                        <a:rPr lang="en-GB" sz="700" b="0" i="0" u="none" strike="noStrike" baseline="0" dirty="0">
                          <a:latin typeface="Arial" panose="020B0604020202020204" pitchFamily="34" charset="0"/>
                          <a:cs typeface="Arial" panose="020B0604020202020204" pitchFamily="34" charset="0"/>
                        </a:rPr>
                        <a:t>Voice command feature lets you access select watch controls even without a smartphone connection.</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12"/>
                  </a:ext>
                </a:extLst>
              </a:tr>
              <a:tr h="405823">
                <a:tc>
                  <a:txBody>
                    <a:bodyPr/>
                    <a:lstStyle/>
                    <a:p>
                      <a:pPr marL="0" marR="0" lvl="0" indent="0" defTabSz="914400" eaLnBrk="1" fontAlgn="auto" latinLnBrk="0" hangingPunct="1">
                        <a:lnSpc>
                          <a:spcPct val="100000"/>
                        </a:lnSpc>
                        <a:spcBef>
                          <a:spcPts val="795"/>
                        </a:spcBef>
                        <a:spcAft>
                          <a:spcPts val="0"/>
                        </a:spcAft>
                        <a:buClrTx/>
                        <a:buSzTx/>
                        <a:buFontTx/>
                        <a:buNone/>
                        <a:tabLst/>
                        <a:defRPr/>
                      </a:pPr>
                      <a:r>
                        <a:rPr lang="en-GB" sz="880" b="1" i="0" u="none" strike="noStrike" spc="0" baseline="0" dirty="0">
                          <a:latin typeface="Arial" panose="020B0604020202020204" pitchFamily="34" charset="0"/>
                          <a:cs typeface="Arial" panose="020B0604020202020204" pitchFamily="34" charset="0"/>
                        </a:rPr>
                        <a:t>GARMIN CONNECT™ APP</a:t>
                      </a:r>
                      <a:endParaRPr lang="en-GB" sz="880" spc="0" dirty="0">
                        <a:latin typeface="Arial" panose="020B0604020202020204" pitchFamily="34" charset="0"/>
                        <a:cs typeface="Arial" panose="020B0604020202020204" pitchFamily="34" charset="0"/>
                      </a:endParaRPr>
                    </a:p>
                  </a:txBody>
                  <a:tcPr marL="72000" marR="0" marT="0" marB="0" anchor="ctr"/>
                </a:tc>
                <a:tc>
                  <a:txBody>
                    <a:bodyPr/>
                    <a:lstStyle/>
                    <a:p>
                      <a:pPr marL="0" indent="0">
                        <a:lnSpc>
                          <a:spcPct val="100000"/>
                        </a:lnSpc>
                        <a:tabLst/>
                      </a:pPr>
                      <a:r>
                        <a:rPr lang="en-GB" sz="700" b="0" i="0" u="none" strike="noStrike" baseline="0" dirty="0">
                          <a:latin typeface="Arial" panose="020B0604020202020204" pitchFamily="34" charset="0"/>
                          <a:cs typeface="Arial" panose="020B0604020202020204" pitchFamily="34" charset="0"/>
                        </a:rPr>
                        <a:t>See your health and fitness information, connect with friends, and more.</a:t>
                      </a:r>
                      <a:endParaRPr sz="700" spc="0" dirty="0">
                        <a:latin typeface="Arial" panose="020B0604020202020204" pitchFamily="34" charset="0"/>
                        <a:cs typeface="Arial" panose="020B0604020202020204" pitchFamily="34" charset="0"/>
                      </a:endParaRPr>
                    </a:p>
                  </a:txBody>
                  <a:tcPr marL="72000" marR="0" marT="0" marB="0" anchor="ctr"/>
                </a:tc>
                <a:extLst>
                  <a:ext uri="{0D108BD9-81ED-4DB2-BD59-A6C34878D82A}">
                    <a16:rowId xmlns:a16="http://schemas.microsoft.com/office/drawing/2014/main" val="10013"/>
                  </a:ext>
                </a:extLst>
              </a:tr>
              <a:tr h="405823">
                <a:tc>
                  <a:txBody>
                    <a:bodyPr/>
                    <a:lstStyle/>
                    <a:p>
                      <a:pPr marL="0" marR="0" lvl="0" indent="0" algn="l" defTabSz="914400" eaLnBrk="1" fontAlgn="auto" latinLnBrk="0" hangingPunct="1">
                        <a:lnSpc>
                          <a:spcPct val="100000"/>
                        </a:lnSpc>
                        <a:spcBef>
                          <a:spcPts val="795"/>
                        </a:spcBef>
                        <a:spcAft>
                          <a:spcPts val="0"/>
                        </a:spcAft>
                        <a:buClrTx/>
                        <a:buSzTx/>
                        <a:buFontTx/>
                        <a:buNone/>
                        <a:tabLst/>
                        <a:defRPr/>
                      </a:pPr>
                      <a:r>
                        <a:rPr kumimoji="0" lang="en-GB" sz="88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ON-WRIST TEXTING</a:t>
                      </a:r>
                      <a:endParaRPr kumimoji="0" lang="en-GB" sz="88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72000" marR="0" marT="0" marB="0" anchor="ctr">
                    <a:lnR w="28575">
                      <a:solidFill>
                        <a:srgbClr val="FFFFFF"/>
                      </a:solidFill>
                      <a:prstDash val="solid"/>
                    </a:lnR>
                    <a:solidFill>
                      <a:srgbClr val="F5F6F6"/>
                    </a:solidFill>
                  </a:tcPr>
                </a:tc>
                <a:tc>
                  <a:txBody>
                    <a:bodyPr/>
                    <a:lstStyle/>
                    <a:p>
                      <a:pPr marL="0" indent="0" algn="l"/>
                      <a:r>
                        <a:rPr lang="en-GB" sz="700" b="0" i="0" u="none" strike="noStrike" baseline="0" dirty="0">
                          <a:latin typeface="Arial" panose="020B0604020202020204" pitchFamily="34" charset="0"/>
                          <a:cs typeface="Arial" panose="020B0604020202020204" pitchFamily="34" charset="0"/>
                        </a:rPr>
                        <a:t>Use the keyboard to send quick text responses on your paired watch (Android only or through the Garmin</a:t>
                      </a:r>
                    </a:p>
                    <a:p>
                      <a:pPr marL="0" indent="0" algn="l"/>
                      <a:r>
                        <a:rPr lang="en-GB" sz="700" b="0" i="0" u="none" strike="noStrike" baseline="0" dirty="0">
                          <a:latin typeface="Arial" panose="020B0604020202020204" pitchFamily="34" charset="0"/>
                          <a:cs typeface="Arial" panose="020B0604020202020204" pitchFamily="34" charset="0"/>
                        </a:rPr>
                        <a:t>Messenger™ app</a:t>
                      </a:r>
                      <a:r>
                        <a:rPr lang="en-GB" sz="700" b="0" i="0" u="none" strike="noStrike" baseline="30000" dirty="0">
                          <a:latin typeface="Arial" panose="020B0604020202020204" pitchFamily="34" charset="0"/>
                          <a:cs typeface="Arial" panose="020B0604020202020204" pitchFamily="34" charset="0"/>
                        </a:rPr>
                        <a:t>6</a:t>
                      </a:r>
                      <a:r>
                        <a:rPr lang="en-GB" sz="700" b="0" i="0" u="none" strike="noStrike" baseline="0" dirty="0">
                          <a:latin typeface="Arial" panose="020B0604020202020204" pitchFamily="34" charset="0"/>
                          <a:cs typeface="Arial" panose="020B0604020202020204" pitchFamily="34" charset="0"/>
                        </a:rPr>
                        <a:t>) so you can keep your phone in your pocket.</a:t>
                      </a:r>
                      <a:endParaRPr sz="700" spc="0" dirty="0">
                        <a:latin typeface="Arial" panose="020B0604020202020204" pitchFamily="34" charset="0"/>
                        <a:cs typeface="Arial" panose="020B0604020202020204" pitchFamily="34" charset="0"/>
                      </a:endParaRPr>
                    </a:p>
                  </a:txBody>
                  <a:tcPr marL="72000" marR="0" marT="0" marB="0" anchor="ctr">
                    <a:lnL w="28575">
                      <a:solidFill>
                        <a:srgbClr val="FFFFFF"/>
                      </a:solidFill>
                      <a:prstDash val="solid"/>
                    </a:lnL>
                    <a:solidFill>
                      <a:srgbClr val="F5F6F6"/>
                    </a:solidFill>
                  </a:tcPr>
                </a:tc>
                <a:extLst>
                  <a:ext uri="{0D108BD9-81ED-4DB2-BD59-A6C34878D82A}">
                    <a16:rowId xmlns:a16="http://schemas.microsoft.com/office/drawing/2014/main" val="10014"/>
                  </a:ext>
                </a:extLst>
              </a:tr>
            </a:tbl>
          </a:graphicData>
        </a:graphic>
      </p:graphicFrame>
      <p:sp>
        <p:nvSpPr>
          <p:cNvPr id="9" name="object 35">
            <a:extLst>
              <a:ext uri="{FF2B5EF4-FFF2-40B4-BE49-F238E27FC236}">
                <a16:creationId xmlns:a16="http://schemas.microsoft.com/office/drawing/2014/main" id="{AA9585AA-632E-583F-D704-1DFBDF1BBC11}"/>
              </a:ext>
            </a:extLst>
          </p:cNvPr>
          <p:cNvSpPr txBox="1">
            <a:spLocks noGrp="1"/>
          </p:cNvSpPr>
          <p:nvPr>
            <p:ph type="sldNum" sz="quarter" idx="7"/>
          </p:nvPr>
        </p:nvSpPr>
        <p:spPr>
          <a:xfrm>
            <a:off x="3200400" y="9652855"/>
            <a:ext cx="244221" cy="85997"/>
          </a:xfrm>
          <a:prstGeom prst="rect">
            <a:avLst/>
          </a:prstGeom>
        </p:spPr>
        <p:txBody>
          <a:bodyPr vert="horz" wrap="square" lIns="0" tIns="4482" rIns="0" bIns="0" rtlCol="0">
            <a:spAutoFit/>
          </a:bodyPr>
          <a:lstStyle/>
          <a:p>
            <a:pPr marL="14568">
              <a:spcBef>
                <a:spcPts val="35"/>
              </a:spcBef>
            </a:pPr>
            <a:fld id="{81D60167-4931-47E6-BA6A-407CBD079E47}" type="slidenum">
              <a:rPr dirty="0"/>
              <a:pPr marL="14568">
                <a:spcBef>
                  <a:spcPts val="35"/>
                </a:spcBef>
              </a:pPr>
              <a:t>3</a:t>
            </a:fld>
            <a:r>
              <a:rPr spc="-9" dirty="0"/>
              <a:t> </a:t>
            </a:r>
            <a:r>
              <a:rPr dirty="0"/>
              <a:t>of</a:t>
            </a:r>
            <a:r>
              <a:rPr spc="-4" dirty="0"/>
              <a:t> </a:t>
            </a:r>
            <a:r>
              <a:rPr spc="-22" dirty="0"/>
              <a:t>1</a:t>
            </a:r>
          </a:p>
        </p:txBody>
      </p:sp>
      <p:sp>
        <p:nvSpPr>
          <p:cNvPr id="3" name="object 44">
            <a:extLst>
              <a:ext uri="{FF2B5EF4-FFF2-40B4-BE49-F238E27FC236}">
                <a16:creationId xmlns:a16="http://schemas.microsoft.com/office/drawing/2014/main" id="{2A5E20A3-1E7A-EA9A-7C47-92663EC74DBB}"/>
              </a:ext>
            </a:extLst>
          </p:cNvPr>
          <p:cNvSpPr txBox="1"/>
          <p:nvPr/>
        </p:nvSpPr>
        <p:spPr>
          <a:xfrm>
            <a:off x="395357" y="1690327"/>
            <a:ext cx="1454524" cy="217304"/>
          </a:xfrm>
          <a:prstGeom prst="rect">
            <a:avLst/>
          </a:prstGeom>
        </p:spPr>
        <p:txBody>
          <a:bodyPr vert="horz" wrap="square" lIns="0" tIns="0" rIns="0" bIns="0" rtlCol="0" anchor="ctr" anchorCtr="0">
            <a:spAutoFit/>
          </a:bodyPr>
          <a:lstStyle/>
          <a:p>
            <a:pPr marL="11206"/>
            <a:r>
              <a:rPr sz="1412" b="1" dirty="0">
                <a:solidFill>
                  <a:srgbClr val="020302"/>
                </a:solidFill>
                <a:latin typeface="Arial"/>
                <a:cs typeface="Arial"/>
              </a:rPr>
              <a:t>KEY FEATURES</a:t>
            </a:r>
            <a:endParaRPr sz="1412" dirty="0">
              <a:latin typeface="Arial"/>
              <a:cs typeface="Arial"/>
            </a:endParaRPr>
          </a:p>
        </p:txBody>
      </p:sp>
      <p:sp>
        <p:nvSpPr>
          <p:cNvPr id="4" name="object 12">
            <a:extLst>
              <a:ext uri="{FF2B5EF4-FFF2-40B4-BE49-F238E27FC236}">
                <a16:creationId xmlns:a16="http://schemas.microsoft.com/office/drawing/2014/main" id="{27C9D116-BABD-28FF-D893-ECC2A3E48570}"/>
              </a:ext>
            </a:extLst>
          </p:cNvPr>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5" name="object 13">
            <a:extLst>
              <a:ext uri="{FF2B5EF4-FFF2-40B4-BE49-F238E27FC236}">
                <a16:creationId xmlns:a16="http://schemas.microsoft.com/office/drawing/2014/main" id="{AA59DF5D-482A-8CE1-5D7E-74AD8327C8E2}"/>
              </a:ext>
            </a:extLst>
          </p:cNvPr>
          <p:cNvSpPr txBox="1">
            <a:spLocks noGrp="1"/>
          </p:cNvSpPr>
          <p:nvPr>
            <p:ph type="title"/>
          </p:nvPr>
        </p:nvSpPr>
        <p:spPr>
          <a:xfrm>
            <a:off x="370590" y="426191"/>
            <a:ext cx="1594037" cy="447332"/>
          </a:xfrm>
          <a:prstGeom prst="rect">
            <a:avLst/>
          </a:prstGeom>
        </p:spPr>
        <p:txBody>
          <a:bodyPr vert="horz" wrap="square" lIns="0" tIns="0" rIns="0" bIns="0" rtlCol="0" anchor="ctr" anchorCtr="0">
            <a:spAutoFit/>
          </a:bodyPr>
          <a:lstStyle/>
          <a:p>
            <a:pPr marL="22414">
              <a:lnSpc>
                <a:spcPts val="2453"/>
              </a:lnSpc>
              <a:spcBef>
                <a:spcPts val="88"/>
              </a:spcBef>
            </a:pPr>
            <a:r>
              <a:rPr dirty="0"/>
              <a:t>VENU</a:t>
            </a:r>
            <a:r>
              <a:rPr sz="1853" baseline="31746" dirty="0"/>
              <a:t>® </a:t>
            </a:r>
            <a:r>
              <a:rPr dirty="0"/>
              <a:t>X1</a:t>
            </a:r>
          </a:p>
          <a:p>
            <a:pPr marL="34181">
              <a:lnSpc>
                <a:spcPts val="865"/>
              </a:lnSpc>
            </a:pPr>
            <a:r>
              <a:rPr sz="794" dirty="0"/>
              <a:t>PREMIUM GPS SMARTWATCH</a:t>
            </a:r>
          </a:p>
        </p:txBody>
      </p:sp>
      <p:sp>
        <p:nvSpPr>
          <p:cNvPr id="10" name="object 17">
            <a:extLst>
              <a:ext uri="{FF2B5EF4-FFF2-40B4-BE49-F238E27FC236}">
                <a16:creationId xmlns:a16="http://schemas.microsoft.com/office/drawing/2014/main" id="{3AEDAEE0-4E99-E347-23D9-7B9E7299F59E}"/>
              </a:ext>
            </a:extLst>
          </p:cNvPr>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spTree>
    <p:extLst>
      <p:ext uri="{BB962C8B-B14F-4D97-AF65-F5344CB8AC3E}">
        <p14:creationId xmlns:p14="http://schemas.microsoft.com/office/powerpoint/2010/main" val="3452789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p:cNvGraphicFramePr>
            <a:graphicFrameLocks noGrp="1"/>
          </p:cNvGraphicFramePr>
          <p:nvPr>
            <p:extLst>
              <p:ext uri="{D42A27DB-BD31-4B8C-83A1-F6EECF244321}">
                <p14:modId xmlns:p14="http://schemas.microsoft.com/office/powerpoint/2010/main" val="3255171483"/>
              </p:ext>
            </p:extLst>
          </p:nvPr>
        </p:nvGraphicFramePr>
        <p:xfrm>
          <a:off x="349810" y="1668513"/>
          <a:ext cx="6324319" cy="7606310"/>
        </p:xfrm>
        <a:graphic>
          <a:graphicData uri="http://schemas.openxmlformats.org/drawingml/2006/table">
            <a:tbl>
              <a:tblPr firstRow="1" bandRow="1">
                <a:tableStyleId>{2D5ABB26-0587-4C30-8999-92F81FD0307C}</a:tableStyleId>
              </a:tblPr>
              <a:tblGrid>
                <a:gridCol w="1719040">
                  <a:extLst>
                    <a:ext uri="{9D8B030D-6E8A-4147-A177-3AD203B41FA5}">
                      <a16:colId xmlns:a16="http://schemas.microsoft.com/office/drawing/2014/main" val="20000"/>
                    </a:ext>
                  </a:extLst>
                </a:gridCol>
                <a:gridCol w="1151320">
                  <a:extLst>
                    <a:ext uri="{9D8B030D-6E8A-4147-A177-3AD203B41FA5}">
                      <a16:colId xmlns:a16="http://schemas.microsoft.com/office/drawing/2014/main" val="20001"/>
                    </a:ext>
                  </a:extLst>
                </a:gridCol>
                <a:gridCol w="1151320">
                  <a:extLst>
                    <a:ext uri="{9D8B030D-6E8A-4147-A177-3AD203B41FA5}">
                      <a16:colId xmlns:a16="http://schemas.microsoft.com/office/drawing/2014/main" val="20002"/>
                    </a:ext>
                  </a:extLst>
                </a:gridCol>
                <a:gridCol w="1151320">
                  <a:extLst>
                    <a:ext uri="{9D8B030D-6E8A-4147-A177-3AD203B41FA5}">
                      <a16:colId xmlns:a16="http://schemas.microsoft.com/office/drawing/2014/main" val="20003"/>
                    </a:ext>
                  </a:extLst>
                </a:gridCol>
                <a:gridCol w="1151319">
                  <a:extLst>
                    <a:ext uri="{9D8B030D-6E8A-4147-A177-3AD203B41FA5}">
                      <a16:colId xmlns:a16="http://schemas.microsoft.com/office/drawing/2014/main" val="20004"/>
                    </a:ext>
                  </a:extLst>
                </a:gridCol>
              </a:tblGrid>
              <a:tr h="143551">
                <a:tc>
                  <a:txBody>
                    <a:bodyPr/>
                    <a:lstStyle/>
                    <a:p>
                      <a:pPr algn="ctr">
                        <a:lnSpc>
                          <a:spcPts val="770"/>
                        </a:lnSpc>
                      </a:pPr>
                      <a:endParaRPr sz="600" dirty="0">
                        <a:latin typeface="Arial"/>
                        <a:cs typeface="Arial"/>
                      </a:endParaRP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800" b="1" dirty="0"/>
                        <a:t>VENU X1</a:t>
                      </a: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DBF1FD"/>
                    </a:solidFill>
                  </a:tcPr>
                </a:tc>
                <a:tc>
                  <a:txBody>
                    <a:bodyPr/>
                    <a:lstStyle/>
                    <a:p>
                      <a:pPr algn="ctr"/>
                      <a:r>
                        <a:rPr lang="en-GB" sz="800" b="1" dirty="0"/>
                        <a:t>VENU</a:t>
                      </a:r>
                      <a:r>
                        <a:rPr lang="en-GB" sz="800" b="1" baseline="30000" dirty="0">
                          <a:latin typeface="Arial" panose="020B0604020202020204" pitchFamily="34" charset="0"/>
                          <a:cs typeface="Arial" panose="020B0604020202020204" pitchFamily="34" charset="0"/>
                        </a:rPr>
                        <a:t>®</a:t>
                      </a:r>
                      <a:r>
                        <a:rPr lang="en-GB" sz="800" b="1" dirty="0"/>
                        <a:t> 3</a:t>
                      </a: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800" b="1" dirty="0"/>
                        <a:t>FENIX</a:t>
                      </a:r>
                      <a:r>
                        <a:rPr lang="en-GB" sz="800" b="1" baseline="30000" dirty="0">
                          <a:latin typeface="Arial" panose="020B0604020202020204" pitchFamily="34" charset="0"/>
                          <a:cs typeface="Arial" panose="020B0604020202020204" pitchFamily="34" charset="0"/>
                        </a:rPr>
                        <a:t>®</a:t>
                      </a:r>
                      <a:r>
                        <a:rPr lang="en-GB" sz="800" b="1" dirty="0"/>
                        <a:t> 8</a:t>
                      </a: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800" b="1" dirty="0"/>
                        <a:t>FORERUNNER</a:t>
                      </a:r>
                      <a:r>
                        <a:rPr lang="en-GB" sz="800" b="1" baseline="30000" dirty="0">
                          <a:latin typeface="Arial" panose="020B0604020202020204" pitchFamily="34" charset="0"/>
                          <a:cs typeface="Arial" panose="020B0604020202020204" pitchFamily="34" charset="0"/>
                        </a:rPr>
                        <a:t>®</a:t>
                      </a:r>
                      <a:r>
                        <a:rPr lang="en-GB" sz="800" b="1" dirty="0"/>
                        <a:t> 970</a:t>
                      </a: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1612409"/>
                  </a:ext>
                </a:extLst>
              </a:tr>
              <a:tr h="778389">
                <a:tc>
                  <a:txBody>
                    <a:bodyPr/>
                    <a:lstStyle/>
                    <a:p>
                      <a:pPr algn="ctr">
                        <a:lnSpc>
                          <a:spcPts val="770"/>
                        </a:lnSpc>
                      </a:pPr>
                      <a:endParaRPr sz="600" dirty="0">
                        <a:latin typeface="Arial"/>
                        <a:cs typeface="Arial"/>
                      </a:endParaRPr>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DBF1FD"/>
                    </a:solidFill>
                  </a:tcPr>
                </a:tc>
                <a:tc>
                  <a:txBody>
                    <a:bodyPr/>
                    <a:lstStyle/>
                    <a:p>
                      <a:endParaRPr lang="en-GB" dirty="0"/>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marL="83127" marR="83127"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360813"/>
                  </a:ext>
                </a:extLst>
              </a:tr>
              <a:tr h="111279">
                <a:tc gridSpan="5">
                  <a:txBody>
                    <a:bodyPr/>
                    <a:lstStyle/>
                    <a:p>
                      <a:pPr algn="ctr">
                        <a:lnSpc>
                          <a:spcPts val="770"/>
                        </a:lnSpc>
                      </a:pPr>
                      <a:r>
                        <a:rPr sz="600" b="1" dirty="0">
                          <a:solidFill>
                            <a:schemeClr val="bg1"/>
                          </a:solidFill>
                          <a:latin typeface="Arial"/>
                          <a:cs typeface="Arial"/>
                        </a:rPr>
                        <a:t>WELLNESS</a:t>
                      </a:r>
                      <a:r>
                        <a:rPr sz="600" b="1" spc="150" dirty="0">
                          <a:solidFill>
                            <a:schemeClr val="bg1"/>
                          </a:solidFill>
                          <a:latin typeface="Arial"/>
                          <a:cs typeface="Arial"/>
                        </a:rPr>
                        <a:t> </a:t>
                      </a:r>
                      <a:r>
                        <a:rPr sz="600" b="1" spc="-10" dirty="0">
                          <a:solidFill>
                            <a:schemeClr val="bg1"/>
                          </a:solidFill>
                          <a:latin typeface="Arial"/>
                          <a:cs typeface="Arial"/>
                        </a:rPr>
                        <a:t>FEATURES</a:t>
                      </a:r>
                      <a:endParaRPr sz="600" dirty="0">
                        <a:solidFill>
                          <a:schemeClr val="bg1"/>
                        </a:solidFill>
                        <a:latin typeface="Arial"/>
                        <a:cs typeface="Arial"/>
                      </a:endParaRPr>
                    </a:p>
                  </a:txBody>
                  <a:tcPr marL="0" marR="0" marT="0" marB="0">
                    <a:lnR w="12700">
                      <a:solidFill>
                        <a:srgbClr val="FFFFFF"/>
                      </a:solidFill>
                      <a:prstDash val="solid"/>
                    </a:lnR>
                    <a:lnT w="9525" cap="flat" cmpd="sng" algn="ctr">
                      <a:noFill/>
                      <a:prstDash val="solid"/>
                      <a:round/>
                      <a:headEnd type="none" w="med" len="med"/>
                      <a:tailEnd type="none" w="med" len="me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111279">
                <a:tc>
                  <a:txBody>
                    <a:bodyPr/>
                    <a:lstStyle/>
                    <a:p>
                      <a:pPr marL="119380">
                        <a:lnSpc>
                          <a:spcPts val="715"/>
                        </a:lnSpc>
                        <a:spcBef>
                          <a:spcPts val="55"/>
                        </a:spcBef>
                      </a:pPr>
                      <a:r>
                        <a:rPr sz="500" b="1" spc="0" dirty="0">
                          <a:solidFill>
                            <a:srgbClr val="231F20"/>
                          </a:solidFill>
                          <a:latin typeface="Arial"/>
                          <a:cs typeface="Arial"/>
                        </a:rPr>
                        <a:t>BODY BATTERY™ ENERGY MONITORING</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12886" marB="0" anchor="ctr">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nchor="ctr">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158789">
                <a:tc>
                  <a:txBody>
                    <a:bodyPr/>
                    <a:lstStyle/>
                    <a:p>
                      <a:pPr marL="119380">
                        <a:lnSpc>
                          <a:spcPts val="715"/>
                        </a:lnSpc>
                        <a:spcBef>
                          <a:spcPts val="55"/>
                        </a:spcBef>
                      </a:pPr>
                      <a:r>
                        <a:rPr sz="500" b="1" spc="0" dirty="0">
                          <a:solidFill>
                            <a:srgbClr val="231F20"/>
                          </a:solidFill>
                          <a:latin typeface="Arial"/>
                          <a:cs typeface="Arial"/>
                        </a:rPr>
                        <a:t>PULSE OX SENSOR</a:t>
                      </a:r>
                      <a:r>
                        <a:rPr sz="500" b="1" spc="0" baseline="31746" dirty="0">
                          <a:solidFill>
                            <a:srgbClr val="231F20"/>
                          </a:solidFill>
                          <a:latin typeface="Arial"/>
                          <a:cs typeface="Arial"/>
                        </a:rPr>
                        <a:t>2</a:t>
                      </a:r>
                      <a:endParaRPr sz="500" spc="0" baseline="31746"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111279">
                <a:tc>
                  <a:txBody>
                    <a:bodyPr/>
                    <a:lstStyle/>
                    <a:p>
                      <a:pPr marL="119380">
                        <a:lnSpc>
                          <a:spcPts val="715"/>
                        </a:lnSpc>
                        <a:spcBef>
                          <a:spcPts val="55"/>
                        </a:spcBef>
                      </a:pPr>
                      <a:r>
                        <a:rPr sz="500" b="1" spc="0" dirty="0">
                          <a:solidFill>
                            <a:srgbClr val="231F20"/>
                          </a:solidFill>
                          <a:latin typeface="Arial"/>
                          <a:cs typeface="Arial"/>
                        </a:rPr>
                        <a:t>WRIST-BASED HEART RATE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111279">
                <a:tc>
                  <a:txBody>
                    <a:bodyPr/>
                    <a:lstStyle/>
                    <a:p>
                      <a:pPr marL="119380">
                        <a:lnSpc>
                          <a:spcPts val="715"/>
                        </a:lnSpc>
                        <a:spcBef>
                          <a:spcPts val="55"/>
                        </a:spcBef>
                      </a:pPr>
                      <a:r>
                        <a:rPr sz="500" b="1" spc="0" dirty="0">
                          <a:solidFill>
                            <a:srgbClr val="231F20"/>
                          </a:solidFill>
                          <a:latin typeface="Arial"/>
                          <a:cs typeface="Arial"/>
                        </a:rPr>
                        <a:t>RESPIRATION TRACKING</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111279">
                <a:tc>
                  <a:txBody>
                    <a:bodyPr/>
                    <a:lstStyle/>
                    <a:p>
                      <a:pPr marL="119380">
                        <a:lnSpc>
                          <a:spcPts val="715"/>
                        </a:lnSpc>
                        <a:spcBef>
                          <a:spcPts val="55"/>
                        </a:spcBef>
                      </a:pPr>
                      <a:r>
                        <a:rPr sz="500" b="1" spc="0" dirty="0">
                          <a:solidFill>
                            <a:srgbClr val="231F20"/>
                          </a:solidFill>
                          <a:latin typeface="Arial"/>
                          <a:cs typeface="Arial"/>
                        </a:rPr>
                        <a:t>HYDRATION TRACKING</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111279">
                <a:tc>
                  <a:txBody>
                    <a:bodyPr/>
                    <a:lstStyle/>
                    <a:p>
                      <a:pPr marL="119380">
                        <a:lnSpc>
                          <a:spcPts val="715"/>
                        </a:lnSpc>
                        <a:spcBef>
                          <a:spcPts val="55"/>
                        </a:spcBef>
                      </a:pPr>
                      <a:r>
                        <a:rPr sz="500" b="1" spc="0" dirty="0">
                          <a:solidFill>
                            <a:srgbClr val="231F20"/>
                          </a:solidFill>
                          <a:latin typeface="Arial"/>
                          <a:cs typeface="Arial"/>
                        </a:rPr>
                        <a:t>WOMEN’S HEALTH TRACKING</a:t>
                      </a:r>
                      <a:endParaRPr sz="500" spc="0" dirty="0">
                        <a:latin typeface="Arial"/>
                        <a:cs typeface="Arial"/>
                      </a:endParaRPr>
                    </a:p>
                  </a:txBody>
                  <a:tcPr marL="0" marR="0" marT="6163"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111279">
                <a:tc>
                  <a:txBody>
                    <a:bodyPr/>
                    <a:lstStyle/>
                    <a:p>
                      <a:pPr marL="119380">
                        <a:lnSpc>
                          <a:spcPts val="715"/>
                        </a:lnSpc>
                        <a:spcBef>
                          <a:spcPts val="55"/>
                        </a:spcBef>
                      </a:pPr>
                      <a:r>
                        <a:rPr sz="500" b="1" spc="0" dirty="0">
                          <a:solidFill>
                            <a:srgbClr val="231F20"/>
                          </a:solidFill>
                          <a:latin typeface="Arial"/>
                          <a:cs typeface="Arial"/>
                        </a:rPr>
                        <a:t>ALL-DAY STRESS TRACKING</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7"/>
                  </a:ext>
                </a:extLst>
              </a:tr>
              <a:tr h="111279">
                <a:tc>
                  <a:txBody>
                    <a:bodyPr/>
                    <a:lstStyle/>
                    <a:p>
                      <a:pPr marL="119380">
                        <a:lnSpc>
                          <a:spcPts val="715"/>
                        </a:lnSpc>
                        <a:spcBef>
                          <a:spcPts val="50"/>
                        </a:spcBef>
                      </a:pPr>
                      <a:r>
                        <a:rPr sz="500" b="1" spc="0" dirty="0">
                          <a:solidFill>
                            <a:srgbClr val="231F20"/>
                          </a:solidFill>
                          <a:latin typeface="Arial"/>
                          <a:cs typeface="Arial"/>
                        </a:rPr>
                        <a:t>SLEEP SCORE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8"/>
                  </a:ext>
                </a:extLst>
              </a:tr>
              <a:tr h="111279">
                <a:tc>
                  <a:txBody>
                    <a:bodyPr/>
                    <a:lstStyle/>
                    <a:p>
                      <a:pPr marL="119380">
                        <a:lnSpc>
                          <a:spcPts val="715"/>
                        </a:lnSpc>
                        <a:spcBef>
                          <a:spcPts val="55"/>
                        </a:spcBef>
                      </a:pPr>
                      <a:r>
                        <a:rPr sz="500" b="1" spc="0" dirty="0">
                          <a:solidFill>
                            <a:srgbClr val="231F20"/>
                          </a:solidFill>
                          <a:latin typeface="Arial"/>
                          <a:cs typeface="Arial"/>
                        </a:rPr>
                        <a:t>MORNING REPORT</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9"/>
                  </a:ext>
                </a:extLst>
              </a:tr>
              <a:tr h="111279">
                <a:tc>
                  <a:txBody>
                    <a:bodyPr/>
                    <a:lstStyle/>
                    <a:p>
                      <a:pPr marL="119380">
                        <a:lnSpc>
                          <a:spcPts val="715"/>
                        </a:lnSpc>
                        <a:spcBef>
                          <a:spcPts val="55"/>
                        </a:spcBef>
                      </a:pPr>
                      <a:r>
                        <a:rPr sz="500" b="1" spc="0" dirty="0">
                          <a:solidFill>
                            <a:srgbClr val="231F20"/>
                          </a:solidFill>
                          <a:latin typeface="Arial"/>
                          <a:cs typeface="Arial"/>
                        </a:rPr>
                        <a:t>EVENING REPORT</a:t>
                      </a:r>
                      <a:endParaRPr sz="500" spc="0" dirty="0">
                        <a:latin typeface="Arial"/>
                        <a:cs typeface="Arial"/>
                      </a:endParaRPr>
                    </a:p>
                  </a:txBody>
                  <a:tcPr marL="0" marR="0" marT="6163"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endParaRPr sz="600" b="1" spc="-5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0"/>
                  </a:ext>
                </a:extLst>
              </a:tr>
              <a:tr h="111279">
                <a:tc>
                  <a:txBody>
                    <a:bodyPr/>
                    <a:lstStyle/>
                    <a:p>
                      <a:pPr marL="119380">
                        <a:lnSpc>
                          <a:spcPts val="715"/>
                        </a:lnSpc>
                        <a:spcBef>
                          <a:spcPts val="55"/>
                        </a:spcBef>
                      </a:pPr>
                      <a:r>
                        <a:rPr sz="500" b="1" spc="0" dirty="0">
                          <a:solidFill>
                            <a:srgbClr val="231F20"/>
                          </a:solidFill>
                          <a:latin typeface="Arial"/>
                          <a:cs typeface="Arial"/>
                        </a:rPr>
                        <a:t>HEART RATE VARIABILITY (HRV)</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1"/>
                  </a:ext>
                </a:extLst>
              </a:tr>
              <a:tr h="111279">
                <a:tc>
                  <a:txBody>
                    <a:bodyPr/>
                    <a:lstStyle/>
                    <a:p>
                      <a:pPr marL="119380">
                        <a:lnSpc>
                          <a:spcPts val="715"/>
                        </a:lnSpc>
                        <a:spcBef>
                          <a:spcPts val="50"/>
                        </a:spcBef>
                      </a:pPr>
                      <a:r>
                        <a:rPr sz="500" b="1" spc="0" dirty="0">
                          <a:solidFill>
                            <a:srgbClr val="231F20"/>
                          </a:solidFill>
                          <a:latin typeface="Arial"/>
                          <a:cs typeface="Arial"/>
                        </a:rPr>
                        <a:t>HEALTH SNAPSHOT™ FEATURE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2"/>
                  </a:ext>
                </a:extLst>
              </a:tr>
              <a:tr h="111279">
                <a:tc>
                  <a:txBody>
                    <a:bodyPr/>
                    <a:lstStyle/>
                    <a:p>
                      <a:pPr marL="119380">
                        <a:lnSpc>
                          <a:spcPts val="715"/>
                        </a:lnSpc>
                        <a:spcBef>
                          <a:spcPts val="50"/>
                        </a:spcBef>
                      </a:pPr>
                      <a:r>
                        <a:rPr sz="500" b="1" spc="0" dirty="0">
                          <a:solidFill>
                            <a:srgbClr val="231F20"/>
                          </a:solidFill>
                          <a:latin typeface="Arial"/>
                          <a:cs typeface="Arial"/>
                        </a:rPr>
                        <a:t>NAP DETECTION</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tcPr>
                </a:tc>
                <a:tc>
                  <a:txBody>
                    <a:bodyPr/>
                    <a:lstStyle/>
                    <a:p>
                      <a:pPr marL="0" algn="ctr">
                        <a:lnSpc>
                          <a:spcPct val="100000"/>
                        </a:lnSpc>
                        <a:spcBef>
                          <a:spcPts val="114"/>
                        </a:spcBef>
                      </a:pPr>
                      <a:r>
                        <a:rPr sz="600" b="1" spc="-5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3"/>
                  </a:ext>
                </a:extLst>
              </a:tr>
              <a:tr h="111279">
                <a:tc>
                  <a:txBody>
                    <a:bodyPr/>
                    <a:lstStyle/>
                    <a:p>
                      <a:pPr marL="119380">
                        <a:lnSpc>
                          <a:spcPts val="715"/>
                        </a:lnSpc>
                        <a:spcBef>
                          <a:spcPts val="55"/>
                        </a:spcBef>
                      </a:pPr>
                      <a:r>
                        <a:rPr sz="500" b="1" spc="0" dirty="0">
                          <a:solidFill>
                            <a:srgbClr val="231F20"/>
                          </a:solidFill>
                          <a:latin typeface="Arial"/>
                          <a:cs typeface="Arial"/>
                        </a:rPr>
                        <a:t>ECG APP</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4"/>
                  </a:ext>
                </a:extLst>
              </a:tr>
              <a:tr h="111279">
                <a:tc gridSpan="5">
                  <a:txBody>
                    <a:bodyPr/>
                    <a:lstStyle/>
                    <a:p>
                      <a:pPr algn="ctr">
                        <a:lnSpc>
                          <a:spcPts val="770"/>
                        </a:lnSpc>
                      </a:pPr>
                      <a:r>
                        <a:rPr sz="600" b="1" dirty="0">
                          <a:solidFill>
                            <a:schemeClr val="bg1"/>
                          </a:solidFill>
                          <a:latin typeface="Arial"/>
                          <a:cs typeface="Arial"/>
                        </a:rPr>
                        <a:t>FITNESS</a:t>
                      </a:r>
                      <a:r>
                        <a:rPr sz="600" b="1" spc="140" dirty="0">
                          <a:solidFill>
                            <a:schemeClr val="bg1"/>
                          </a:solidFill>
                          <a:latin typeface="Arial"/>
                          <a:cs typeface="Arial"/>
                        </a:rPr>
                        <a:t> </a:t>
                      </a:r>
                      <a:r>
                        <a:rPr sz="600" b="1" spc="-10" dirty="0">
                          <a:solidFill>
                            <a:schemeClr val="bg1"/>
                          </a:solidFill>
                          <a:latin typeface="Arial"/>
                          <a:cs typeface="Arial"/>
                        </a:rPr>
                        <a:t>FEATURES</a:t>
                      </a:r>
                      <a:endParaRPr sz="600" dirty="0">
                        <a:solidFill>
                          <a:schemeClr val="bg1"/>
                        </a:solidFill>
                        <a:latin typeface="Arial"/>
                        <a:cs typeface="Arial"/>
                      </a:endParaRPr>
                    </a:p>
                  </a:txBody>
                  <a:tcPr marL="0" marR="0" marT="0" marB="0" anchor="ctr">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extLst>
                  <a:ext uri="{0D108BD9-81ED-4DB2-BD59-A6C34878D82A}">
                    <a16:rowId xmlns:a16="http://schemas.microsoft.com/office/drawing/2014/main" val="10016"/>
                  </a:ext>
                </a:extLst>
              </a:tr>
              <a:tr h="111279">
                <a:tc>
                  <a:txBody>
                    <a:bodyPr/>
                    <a:lstStyle/>
                    <a:p>
                      <a:pPr marL="119380">
                        <a:lnSpc>
                          <a:spcPts val="715"/>
                        </a:lnSpc>
                        <a:spcBef>
                          <a:spcPts val="50"/>
                        </a:spcBef>
                      </a:pPr>
                      <a:r>
                        <a:rPr sz="500" b="1" spc="0" dirty="0">
                          <a:solidFill>
                            <a:srgbClr val="231F20"/>
                          </a:solidFill>
                          <a:latin typeface="Arial"/>
                          <a:cs typeface="Arial"/>
                        </a:rPr>
                        <a:t>V</a:t>
                      </a:r>
                      <a:r>
                        <a:rPr lang="en-GB" sz="500" b="1" spc="0" dirty="0">
                          <a:solidFill>
                            <a:srgbClr val="231F20"/>
                          </a:solidFill>
                          <a:latin typeface="Arial"/>
                          <a:cs typeface="Arial"/>
                        </a:rPr>
                        <a:t>O</a:t>
                      </a:r>
                      <a:r>
                        <a:rPr sz="500" b="1" spc="0" dirty="0">
                          <a:solidFill>
                            <a:srgbClr val="231F20"/>
                          </a:solidFill>
                          <a:latin typeface="Arial"/>
                          <a:cs typeface="Arial"/>
                        </a:rPr>
                        <a:t>2 MAX</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7"/>
                  </a:ext>
                </a:extLst>
              </a:tr>
              <a:tr h="111279">
                <a:tc>
                  <a:txBody>
                    <a:bodyPr/>
                    <a:lstStyle/>
                    <a:p>
                      <a:pPr marL="119380">
                        <a:lnSpc>
                          <a:spcPts val="715"/>
                        </a:lnSpc>
                        <a:spcBef>
                          <a:spcPts val="50"/>
                        </a:spcBef>
                      </a:pPr>
                      <a:r>
                        <a:rPr sz="500" b="1" spc="0" dirty="0">
                          <a:solidFill>
                            <a:srgbClr val="231F20"/>
                          </a:solidFill>
                          <a:latin typeface="Arial"/>
                          <a:cs typeface="Arial"/>
                        </a:rPr>
                        <a:t>FITNESS AGE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18"/>
                  </a:ext>
                </a:extLst>
              </a:tr>
              <a:tr h="111279">
                <a:tc>
                  <a:txBody>
                    <a:bodyPr/>
                    <a:lstStyle/>
                    <a:p>
                      <a:pPr marL="119380">
                        <a:lnSpc>
                          <a:spcPts val="715"/>
                        </a:lnSpc>
                        <a:spcBef>
                          <a:spcPts val="50"/>
                        </a:spcBef>
                      </a:pPr>
                      <a:r>
                        <a:rPr sz="500" b="1" spc="0" dirty="0">
                          <a:solidFill>
                            <a:srgbClr val="231F20"/>
                          </a:solidFill>
                          <a:latin typeface="Arial"/>
                          <a:cs typeface="Arial"/>
                        </a:rPr>
                        <a:t>BUILT-IN GPS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9"/>
                  </a:ext>
                </a:extLst>
              </a:tr>
              <a:tr h="111279">
                <a:tc>
                  <a:txBody>
                    <a:bodyPr/>
                    <a:lstStyle/>
                    <a:p>
                      <a:pPr marL="119380">
                        <a:lnSpc>
                          <a:spcPts val="715"/>
                        </a:lnSpc>
                        <a:spcBef>
                          <a:spcPts val="55"/>
                        </a:spcBef>
                      </a:pPr>
                      <a:r>
                        <a:rPr sz="500" b="1" spc="0" dirty="0">
                          <a:solidFill>
                            <a:srgbClr val="231F20"/>
                          </a:solidFill>
                          <a:latin typeface="Arial"/>
                          <a:cs typeface="Arial"/>
                        </a:rPr>
                        <a:t>FLOORS CLIMBED</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0"/>
                  </a:ext>
                </a:extLst>
              </a:tr>
              <a:tr h="111279">
                <a:tc>
                  <a:txBody>
                    <a:bodyPr/>
                    <a:lstStyle/>
                    <a:p>
                      <a:pPr marL="119380">
                        <a:lnSpc>
                          <a:spcPts val="715"/>
                        </a:lnSpc>
                        <a:spcBef>
                          <a:spcPts val="55"/>
                        </a:spcBef>
                      </a:pPr>
                      <a:r>
                        <a:rPr sz="500" b="1" spc="0" dirty="0">
                          <a:solidFill>
                            <a:srgbClr val="231F20"/>
                          </a:solidFill>
                          <a:latin typeface="Arial"/>
                          <a:cs typeface="Arial"/>
                        </a:rPr>
                        <a:t>GOLF FEATURES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indent="-39370" algn="ctr">
                        <a:lnSpc>
                          <a:spcPct val="100000"/>
                        </a:lnSpc>
                        <a:spcBef>
                          <a:spcPts val="114"/>
                        </a:spcBef>
                        <a:buChar char="•"/>
                        <a:tabLst>
                          <a:tab pos="512445" algn="l"/>
                        </a:tabLst>
                      </a:pPr>
                      <a:r>
                        <a:rPr sz="500" b="1" spc="-10" dirty="0">
                          <a:solidFill>
                            <a:srgbClr val="231F20"/>
                          </a:solidFill>
                          <a:latin typeface="Arial"/>
                          <a:ea typeface="+mn-ea"/>
                          <a:cs typeface="Arial"/>
                        </a:rPr>
                        <a:t>(Premium)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indent="-39370" algn="ctr">
                        <a:lnSpc>
                          <a:spcPct val="100000"/>
                        </a:lnSpc>
                        <a:spcBef>
                          <a:spcPts val="114"/>
                        </a:spcBef>
                        <a:buChar char="•"/>
                        <a:tabLst>
                          <a:tab pos="512445" algn="l"/>
                        </a:tabLst>
                      </a:pPr>
                      <a:r>
                        <a:rPr sz="500" b="0" spc="-10" dirty="0">
                          <a:solidFill>
                            <a:srgbClr val="231F20"/>
                          </a:solidFill>
                          <a:latin typeface="Arial"/>
                          <a:ea typeface="+mn-ea"/>
                          <a:cs typeface="Arial"/>
                        </a:rPr>
                        <a:t>(Premium)</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endParaRPr sz="600" b="1" spc="-10">
                        <a:solidFill>
                          <a:srgbClr val="231F20"/>
                        </a:solidFill>
                        <a:latin typeface="Arial"/>
                        <a:ea typeface="+mn-ea"/>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21"/>
                  </a:ext>
                </a:extLst>
              </a:tr>
              <a:tr h="111279">
                <a:tc>
                  <a:txBody>
                    <a:bodyPr/>
                    <a:lstStyle/>
                    <a:p>
                      <a:pPr marL="119380">
                        <a:lnSpc>
                          <a:spcPts val="715"/>
                        </a:lnSpc>
                        <a:spcBef>
                          <a:spcPts val="55"/>
                        </a:spcBef>
                      </a:pPr>
                      <a:r>
                        <a:rPr sz="500" b="1" spc="0" dirty="0">
                          <a:solidFill>
                            <a:srgbClr val="231F20"/>
                          </a:solidFill>
                          <a:latin typeface="Arial"/>
                          <a:cs typeface="Arial"/>
                        </a:rPr>
                        <a:t>SPORTS APPS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0" algn="ctr">
                        <a:lnSpc>
                          <a:spcPct val="100000"/>
                        </a:lnSpc>
                        <a:spcBef>
                          <a:spcPts val="114"/>
                        </a:spcBef>
                      </a:pPr>
                      <a:r>
                        <a:rPr sz="500" b="1" spc="-10" dirty="0">
                          <a:solidFill>
                            <a:srgbClr val="231F20"/>
                          </a:solidFill>
                          <a:latin typeface="Arial"/>
                          <a:ea typeface="+mn-ea"/>
                          <a:cs typeface="Arial"/>
                        </a:rPr>
                        <a:t>100+</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0" algn="ctr">
                        <a:lnSpc>
                          <a:spcPct val="100000"/>
                        </a:lnSpc>
                        <a:spcBef>
                          <a:spcPts val="114"/>
                        </a:spcBef>
                      </a:pPr>
                      <a:r>
                        <a:rPr sz="500" b="0" spc="-10" dirty="0">
                          <a:solidFill>
                            <a:srgbClr val="231F20"/>
                          </a:solidFill>
                          <a:latin typeface="Arial"/>
                          <a:ea typeface="+mn-ea"/>
                          <a:cs typeface="Arial"/>
                        </a:rPr>
                        <a:t>30+</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500" b="0" spc="-10" dirty="0">
                          <a:solidFill>
                            <a:srgbClr val="231F20"/>
                          </a:solidFill>
                          <a:latin typeface="Arial"/>
                          <a:ea typeface="+mn-ea"/>
                          <a:cs typeface="Arial"/>
                        </a:rPr>
                        <a:t>90+</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500" b="0" spc="-10" dirty="0">
                          <a:solidFill>
                            <a:srgbClr val="231F20"/>
                          </a:solidFill>
                          <a:latin typeface="Arial"/>
                          <a:ea typeface="+mn-ea"/>
                          <a:cs typeface="Arial"/>
                        </a:rPr>
                        <a:t>30+</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2"/>
                  </a:ext>
                </a:extLst>
              </a:tr>
              <a:tr h="111279">
                <a:tc>
                  <a:txBody>
                    <a:bodyPr/>
                    <a:lstStyle/>
                    <a:p>
                      <a:pPr marL="119380">
                        <a:lnSpc>
                          <a:spcPts val="715"/>
                        </a:lnSpc>
                        <a:spcBef>
                          <a:spcPts val="55"/>
                        </a:spcBef>
                      </a:pPr>
                      <a:r>
                        <a:rPr sz="500" b="1" spc="0" dirty="0">
                          <a:solidFill>
                            <a:srgbClr val="231F20"/>
                          </a:solidFill>
                          <a:latin typeface="Arial"/>
                          <a:cs typeface="Arial"/>
                        </a:rPr>
                        <a:t>GARMIN COACH</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114"/>
                        </a:spcBef>
                      </a:pPr>
                      <a:r>
                        <a:rPr sz="600" b="1" spc="-10" dirty="0">
                          <a:solidFill>
                            <a:srgbClr val="231F20"/>
                          </a:solidFill>
                          <a:latin typeface="Arial"/>
                          <a:ea typeface="+mn-ea"/>
                          <a:cs typeface="Arial"/>
                        </a:rPr>
                        <a:t>•</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23"/>
                  </a:ext>
                </a:extLst>
              </a:tr>
              <a:tr h="111279">
                <a:tc>
                  <a:txBody>
                    <a:bodyPr/>
                    <a:lstStyle/>
                    <a:p>
                      <a:pPr marL="119380">
                        <a:lnSpc>
                          <a:spcPts val="715"/>
                        </a:lnSpc>
                        <a:spcBef>
                          <a:spcPts val="50"/>
                        </a:spcBef>
                      </a:pPr>
                      <a:r>
                        <a:rPr sz="500" b="1" spc="0" dirty="0">
                          <a:solidFill>
                            <a:srgbClr val="231F20"/>
                          </a:solidFill>
                          <a:latin typeface="Arial"/>
                          <a:cs typeface="Arial"/>
                        </a:rPr>
                        <a:t>GARMIN RUN/CYCLE COACH</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4"/>
                  </a:ext>
                </a:extLst>
              </a:tr>
              <a:tr h="111279">
                <a:tc>
                  <a:txBody>
                    <a:bodyPr/>
                    <a:lstStyle/>
                    <a:p>
                      <a:pPr marL="119380">
                        <a:lnSpc>
                          <a:spcPts val="715"/>
                        </a:lnSpc>
                        <a:spcBef>
                          <a:spcPts val="55"/>
                        </a:spcBef>
                      </a:pPr>
                      <a:r>
                        <a:rPr sz="500" b="1" spc="0" dirty="0">
                          <a:solidFill>
                            <a:srgbClr val="231F20"/>
                          </a:solidFill>
                          <a:latin typeface="Arial"/>
                          <a:cs typeface="Arial"/>
                        </a:rPr>
                        <a:t>ON-SCREEN WORKOUT ANIMATIONS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25"/>
                  </a:ext>
                </a:extLst>
              </a:tr>
              <a:tr h="111279">
                <a:tc>
                  <a:txBody>
                    <a:bodyPr/>
                    <a:lstStyle/>
                    <a:p>
                      <a:pPr marL="119380">
                        <a:lnSpc>
                          <a:spcPts val="715"/>
                        </a:lnSpc>
                        <a:spcBef>
                          <a:spcPts val="55"/>
                        </a:spcBef>
                      </a:pPr>
                      <a:r>
                        <a:rPr sz="500" b="1" spc="0" dirty="0">
                          <a:solidFill>
                            <a:srgbClr val="231F20"/>
                          </a:solidFill>
                          <a:latin typeface="Arial"/>
                          <a:cs typeface="Arial"/>
                        </a:rPr>
                        <a:t>TRAINING STATUS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6"/>
                  </a:ext>
                </a:extLst>
              </a:tr>
              <a:tr h="111279">
                <a:tc>
                  <a:txBody>
                    <a:bodyPr/>
                    <a:lstStyle/>
                    <a:p>
                      <a:pPr marL="119380">
                        <a:lnSpc>
                          <a:spcPts val="715"/>
                        </a:lnSpc>
                        <a:spcBef>
                          <a:spcPts val="55"/>
                        </a:spcBef>
                      </a:pPr>
                      <a:r>
                        <a:rPr sz="500" b="1" spc="0" dirty="0">
                          <a:solidFill>
                            <a:srgbClr val="231F20"/>
                          </a:solidFill>
                          <a:latin typeface="Arial"/>
                          <a:cs typeface="Arial"/>
                        </a:rPr>
                        <a:t>TRAINING READINESS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27"/>
                  </a:ext>
                </a:extLst>
              </a:tr>
              <a:tr h="111279">
                <a:tc>
                  <a:txBody>
                    <a:bodyPr/>
                    <a:lstStyle/>
                    <a:p>
                      <a:pPr marL="119380">
                        <a:lnSpc>
                          <a:spcPts val="715"/>
                        </a:lnSpc>
                        <a:spcBef>
                          <a:spcPts val="50"/>
                        </a:spcBef>
                      </a:pPr>
                      <a:r>
                        <a:rPr sz="500" b="1" spc="0" dirty="0">
                          <a:solidFill>
                            <a:srgbClr val="231F20"/>
                          </a:solidFill>
                          <a:latin typeface="Arial"/>
                          <a:cs typeface="Arial"/>
                        </a:rPr>
                        <a:t>MULTISPORT/TRIATHLON</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28"/>
                  </a:ext>
                </a:extLst>
              </a:tr>
              <a:tr h="111279">
                <a:tc>
                  <a:txBody>
                    <a:bodyPr/>
                    <a:lstStyle/>
                    <a:p>
                      <a:pPr marL="119380">
                        <a:lnSpc>
                          <a:spcPts val="715"/>
                        </a:lnSpc>
                        <a:spcBef>
                          <a:spcPts val="50"/>
                        </a:spcBef>
                      </a:pPr>
                      <a:r>
                        <a:rPr sz="500" b="1" spc="0" dirty="0">
                          <a:solidFill>
                            <a:srgbClr val="231F20"/>
                          </a:solidFill>
                          <a:latin typeface="Arial"/>
                          <a:cs typeface="Arial"/>
                        </a:rPr>
                        <a:t>RUNNING DYNAMICS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29"/>
                  </a:ext>
                </a:extLst>
              </a:tr>
              <a:tr h="111279">
                <a:tc>
                  <a:txBody>
                    <a:bodyPr/>
                    <a:lstStyle/>
                    <a:p>
                      <a:pPr marL="119380">
                        <a:lnSpc>
                          <a:spcPts val="715"/>
                        </a:lnSpc>
                        <a:spcBef>
                          <a:spcPts val="50"/>
                        </a:spcBef>
                      </a:pPr>
                      <a:r>
                        <a:rPr sz="500" b="1" spc="0" dirty="0">
                          <a:solidFill>
                            <a:srgbClr val="231F20"/>
                          </a:solidFill>
                          <a:latin typeface="Arial"/>
                          <a:cs typeface="Arial"/>
                        </a:rPr>
                        <a:t>RUNNING POWER</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30"/>
                  </a:ext>
                </a:extLst>
              </a:tr>
              <a:tr h="111279">
                <a:tc>
                  <a:txBody>
                    <a:bodyPr/>
                    <a:lstStyle/>
                    <a:p>
                      <a:pPr marL="119380">
                        <a:lnSpc>
                          <a:spcPts val="715"/>
                        </a:lnSpc>
                        <a:spcBef>
                          <a:spcPts val="55"/>
                        </a:spcBef>
                      </a:pPr>
                      <a:r>
                        <a:rPr sz="500" b="1" spc="0" dirty="0">
                          <a:solidFill>
                            <a:srgbClr val="231F20"/>
                          </a:solidFill>
                          <a:latin typeface="Arial"/>
                          <a:cs typeface="Arial"/>
                        </a:rPr>
                        <a:t>PACE PRO PACING STRATEGIES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31"/>
                  </a:ext>
                </a:extLst>
              </a:tr>
              <a:tr h="111279">
                <a:tc>
                  <a:txBody>
                    <a:bodyPr/>
                    <a:lstStyle/>
                    <a:p>
                      <a:pPr marL="119380">
                        <a:lnSpc>
                          <a:spcPts val="715"/>
                        </a:lnSpc>
                        <a:spcBef>
                          <a:spcPts val="55"/>
                        </a:spcBef>
                      </a:pPr>
                      <a:r>
                        <a:rPr sz="500" b="1" spc="0" dirty="0">
                          <a:solidFill>
                            <a:srgbClr val="231F20"/>
                          </a:solidFill>
                          <a:latin typeface="Arial"/>
                          <a:cs typeface="Arial"/>
                        </a:rPr>
                        <a:t>DAILY SUGGESTED WORKOUT</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583565" indent="-39370">
                        <a:lnSpc>
                          <a:spcPct val="100000"/>
                        </a:lnSpc>
                        <a:spcBef>
                          <a:spcPts val="114"/>
                        </a:spcBef>
                        <a:buChar char="•"/>
                        <a:tabLst>
                          <a:tab pos="583565" algn="l"/>
                        </a:tabLst>
                      </a:pPr>
                      <a:r>
                        <a:rPr sz="500" b="0" spc="-10" dirty="0">
                          <a:solidFill>
                            <a:srgbClr val="231F20"/>
                          </a:solidFill>
                          <a:latin typeface="Arial"/>
                          <a:cs typeface="Arial"/>
                        </a:rPr>
                        <a:t>(Run)</a:t>
                      </a:r>
                      <a:endParaRPr sz="500" b="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32"/>
                  </a:ext>
                </a:extLst>
              </a:tr>
              <a:tr h="111279">
                <a:tc>
                  <a:txBody>
                    <a:bodyPr/>
                    <a:lstStyle/>
                    <a:p>
                      <a:pPr marL="119380">
                        <a:lnSpc>
                          <a:spcPts val="715"/>
                        </a:lnSpc>
                        <a:spcBef>
                          <a:spcPts val="55"/>
                        </a:spcBef>
                      </a:pPr>
                      <a:r>
                        <a:rPr sz="500" b="1" spc="0" dirty="0">
                          <a:solidFill>
                            <a:srgbClr val="231F20"/>
                          </a:solidFill>
                          <a:latin typeface="Arial"/>
                          <a:cs typeface="Arial"/>
                        </a:rPr>
                        <a:t>MOBILITY ACTIVITY PROFILE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33"/>
                  </a:ext>
                </a:extLst>
              </a:tr>
              <a:tr h="111279">
                <a:tc>
                  <a:txBody>
                    <a:bodyPr/>
                    <a:lstStyle/>
                    <a:p>
                      <a:pPr marL="119380">
                        <a:lnSpc>
                          <a:spcPts val="715"/>
                        </a:lnSpc>
                        <a:spcBef>
                          <a:spcPts val="50"/>
                        </a:spcBef>
                      </a:pPr>
                      <a:r>
                        <a:rPr sz="500" b="1" spc="0" dirty="0">
                          <a:solidFill>
                            <a:srgbClr val="231F20"/>
                          </a:solidFill>
                          <a:latin typeface="Arial"/>
                          <a:cs typeface="Arial"/>
                        </a:rPr>
                        <a:t>DIVE FEATURES</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9525" cap="flat" cmpd="sng" algn="ctr">
                      <a:solidFill>
                        <a:schemeClr val="bg1">
                          <a:lumMod val="85000"/>
                        </a:schemeClr>
                      </a:solidFill>
                      <a:prstDash val="solid"/>
                      <a:round/>
                      <a:headEnd type="none" w="med" len="med"/>
                      <a:tailEnd type="none" w="med" len="med"/>
                    </a:lnB>
                    <a:no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6DCFF6"/>
                    </a:solidFill>
                  </a:tcPr>
                </a:tc>
                <a:tc>
                  <a:txBody>
                    <a:bodyPr/>
                    <a:lstStyle/>
                    <a:p>
                      <a:pPr>
                        <a:lnSpc>
                          <a:spcPct val="100000"/>
                        </a:lnSpc>
                      </a:pPr>
                      <a:endParaRPr sz="600" b="1"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nSpc>
                          <a:spcPct val="100000"/>
                        </a:lnSpc>
                      </a:pPr>
                      <a:endParaRPr sz="600" b="1"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34"/>
                  </a:ext>
                </a:extLst>
              </a:tr>
              <a:tr h="111279">
                <a:tc gridSpan="5">
                  <a:txBody>
                    <a:bodyPr/>
                    <a:lstStyle/>
                    <a:p>
                      <a:pPr algn="ctr">
                        <a:lnSpc>
                          <a:spcPts val="770"/>
                        </a:lnSpc>
                      </a:pPr>
                      <a:r>
                        <a:rPr sz="600" b="1" dirty="0">
                          <a:solidFill>
                            <a:schemeClr val="bg1"/>
                          </a:solidFill>
                          <a:latin typeface="Arial"/>
                          <a:cs typeface="Arial"/>
                        </a:rPr>
                        <a:t>SAFETY</a:t>
                      </a:r>
                      <a:r>
                        <a:rPr sz="600" b="1" spc="55" dirty="0">
                          <a:solidFill>
                            <a:schemeClr val="bg1"/>
                          </a:solidFill>
                          <a:latin typeface="Arial"/>
                          <a:cs typeface="Arial"/>
                        </a:rPr>
                        <a:t> </a:t>
                      </a:r>
                      <a:r>
                        <a:rPr sz="600" b="1" dirty="0">
                          <a:solidFill>
                            <a:schemeClr val="bg1"/>
                          </a:solidFill>
                          <a:latin typeface="Arial"/>
                          <a:cs typeface="Arial"/>
                        </a:rPr>
                        <a:t>AND</a:t>
                      </a:r>
                      <a:r>
                        <a:rPr sz="600" b="1" spc="105" dirty="0">
                          <a:solidFill>
                            <a:schemeClr val="bg1"/>
                          </a:solidFill>
                          <a:latin typeface="Arial"/>
                          <a:cs typeface="Arial"/>
                        </a:rPr>
                        <a:t> </a:t>
                      </a:r>
                      <a:r>
                        <a:rPr sz="600" b="1" spc="-10" dirty="0">
                          <a:solidFill>
                            <a:schemeClr val="bg1"/>
                          </a:solidFill>
                          <a:latin typeface="Arial"/>
                          <a:cs typeface="Arial"/>
                        </a:rPr>
                        <a:t>TRACKING</a:t>
                      </a:r>
                      <a:r>
                        <a:rPr sz="500" b="1" spc="-15" baseline="34722" dirty="0">
                          <a:solidFill>
                            <a:schemeClr val="bg1"/>
                          </a:solidFill>
                          <a:latin typeface="Arial"/>
                          <a:cs typeface="Arial"/>
                        </a:rPr>
                        <a:t>4</a:t>
                      </a:r>
                      <a:endParaRPr sz="500" baseline="34722" dirty="0">
                        <a:solidFill>
                          <a:schemeClr val="bg1"/>
                        </a:solidFill>
                        <a:latin typeface="Arial"/>
                        <a:cs typeface="Arial"/>
                      </a:endParaRPr>
                    </a:p>
                  </a:txBody>
                  <a:tcPr marL="0" marR="0" marT="0" marB="0" anchor="ctr">
                    <a:lnR w="12700">
                      <a:solidFill>
                        <a:srgbClr val="FFFFFF"/>
                      </a:solidFill>
                      <a:prstDash val="solid"/>
                    </a:lnR>
                    <a:lnT w="9525" cap="flat" cmpd="sng" algn="ctr">
                      <a:solidFill>
                        <a:schemeClr val="bg1">
                          <a:lumMod val="85000"/>
                        </a:schemeClr>
                      </a:solidFill>
                      <a:prstDash val="solid"/>
                      <a:round/>
                      <a:headEnd type="none" w="med" len="med"/>
                      <a:tailEnd type="none" w="med" len="me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bg1">
                          <a:lumMod val="85000"/>
                        </a:schemeClr>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bg1">
                          <a:lumMod val="85000"/>
                        </a:schemeClr>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bg1">
                          <a:lumMod val="85000"/>
                        </a:schemeClr>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9525"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035"/>
                  </a:ext>
                </a:extLst>
              </a:tr>
              <a:tr h="111279">
                <a:tc>
                  <a:txBody>
                    <a:bodyPr/>
                    <a:lstStyle/>
                    <a:p>
                      <a:pPr marL="119380">
                        <a:lnSpc>
                          <a:spcPts val="715"/>
                        </a:lnSpc>
                        <a:spcBef>
                          <a:spcPts val="55"/>
                        </a:spcBef>
                      </a:pPr>
                      <a:r>
                        <a:rPr sz="500" b="1" spc="0" dirty="0">
                          <a:solidFill>
                            <a:srgbClr val="231F20"/>
                          </a:solidFill>
                          <a:latin typeface="Arial"/>
                          <a:cs typeface="Arial"/>
                        </a:rPr>
                        <a:t>INCIDENT DETECTION</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36"/>
                  </a:ext>
                </a:extLst>
              </a:tr>
              <a:tr h="111279">
                <a:tc>
                  <a:txBody>
                    <a:bodyPr/>
                    <a:lstStyle/>
                    <a:p>
                      <a:pPr marL="119380">
                        <a:lnSpc>
                          <a:spcPts val="715"/>
                        </a:lnSpc>
                        <a:spcBef>
                          <a:spcPts val="55"/>
                        </a:spcBef>
                      </a:pPr>
                      <a:r>
                        <a:rPr sz="500" b="1" spc="0" dirty="0">
                          <a:solidFill>
                            <a:srgbClr val="231F20"/>
                          </a:solidFill>
                          <a:latin typeface="Arial"/>
                          <a:cs typeface="Arial"/>
                        </a:rPr>
                        <a:t>ASSISTANCE</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37"/>
                  </a:ext>
                </a:extLst>
              </a:tr>
              <a:tr h="111279">
                <a:tc gridSpan="5">
                  <a:txBody>
                    <a:bodyPr/>
                    <a:lstStyle/>
                    <a:p>
                      <a:pPr algn="ctr">
                        <a:lnSpc>
                          <a:spcPts val="770"/>
                        </a:lnSpc>
                      </a:pPr>
                      <a:r>
                        <a:rPr sz="600" b="1" spc="-10" dirty="0">
                          <a:solidFill>
                            <a:schemeClr val="bg1"/>
                          </a:solidFill>
                          <a:latin typeface="Arial"/>
                          <a:ea typeface="+mn-ea"/>
                          <a:cs typeface="Arial"/>
                        </a:rPr>
                        <a:t>CONNECTED FEATURES</a:t>
                      </a:r>
                      <a:r>
                        <a:rPr sz="500" b="1" spc="-10" baseline="30000" dirty="0">
                          <a:solidFill>
                            <a:schemeClr val="bg1"/>
                          </a:solidFill>
                          <a:latin typeface="Arial"/>
                          <a:ea typeface="+mn-ea"/>
                          <a:cs typeface="Arial"/>
                        </a:rPr>
                        <a:t>2</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extLst>
                  <a:ext uri="{0D108BD9-81ED-4DB2-BD59-A6C34878D82A}">
                    <a16:rowId xmlns:a16="http://schemas.microsoft.com/office/drawing/2014/main" val="10038"/>
                  </a:ext>
                </a:extLst>
              </a:tr>
              <a:tr h="111279">
                <a:tc>
                  <a:txBody>
                    <a:bodyPr/>
                    <a:lstStyle/>
                    <a:p>
                      <a:pPr marL="119380">
                        <a:lnSpc>
                          <a:spcPts val="715"/>
                        </a:lnSpc>
                        <a:spcBef>
                          <a:spcPts val="55"/>
                        </a:spcBef>
                      </a:pPr>
                      <a:r>
                        <a:rPr sz="500" b="1" spc="0" dirty="0">
                          <a:solidFill>
                            <a:srgbClr val="231F20"/>
                          </a:solidFill>
                          <a:latin typeface="Arial"/>
                          <a:ea typeface="+mn-ea"/>
                          <a:cs typeface="Arial"/>
                        </a:rPr>
                        <a:t>PHONES CALLS</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DBF1FD"/>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spc="-50" dirty="0">
                          <a:solidFill>
                            <a:srgbClr val="231F20"/>
                          </a:solidFill>
                          <a:latin typeface="Arial"/>
                          <a:cs typeface="Arial"/>
                        </a:rPr>
                        <a:t>•</a:t>
                      </a:r>
                      <a:endParaRPr lang="en-GB" sz="600" dirty="0">
                        <a:latin typeface="Arial"/>
                        <a:cs typeface="Arial"/>
                      </a:endParaRPr>
                    </a:p>
                  </a:txBody>
                  <a:tcPr marL="0" marR="0" marT="0" marB="0">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spc="-50" dirty="0">
                          <a:solidFill>
                            <a:srgbClr val="231F20"/>
                          </a:solidFill>
                          <a:latin typeface="Arial"/>
                          <a:cs typeface="Arial"/>
                        </a:rPr>
                        <a:t>•</a:t>
                      </a:r>
                      <a:endParaRPr sz="600">
                        <a:latin typeface="Arial"/>
                        <a:cs typeface="Arial"/>
                      </a:endParaRPr>
                    </a:p>
                  </a:txBody>
                  <a:tcPr marL="0" marR="0" marT="0" marB="0" anchor="ctr">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39"/>
                  </a:ext>
                </a:extLst>
              </a:tr>
              <a:tr h="153627">
                <a:tc>
                  <a:txBody>
                    <a:bodyPr/>
                    <a:lstStyle/>
                    <a:p>
                      <a:pPr marL="119380" marR="332105">
                        <a:lnSpc>
                          <a:spcPts val="600"/>
                        </a:lnSpc>
                        <a:spcBef>
                          <a:spcPts val="395"/>
                        </a:spcBef>
                      </a:pPr>
                      <a:r>
                        <a:rPr sz="500" b="1" spc="0" dirty="0">
                          <a:solidFill>
                            <a:srgbClr val="231F20"/>
                          </a:solidFill>
                          <a:latin typeface="Arial"/>
                          <a:ea typeface="+mn-ea"/>
                          <a:cs typeface="Arial"/>
                        </a:rPr>
                        <a:t>SMART NOTIFICATIONS</a:t>
                      </a:r>
                      <a:r>
                        <a:rPr lang="en-GB" sz="500" b="1" spc="0" baseline="30000" dirty="0">
                          <a:solidFill>
                            <a:srgbClr val="231F20"/>
                          </a:solidFill>
                          <a:latin typeface="Arial"/>
                          <a:ea typeface="+mn-ea"/>
                          <a:cs typeface="Arial"/>
                        </a:rPr>
                        <a:t>2</a:t>
                      </a:r>
                      <a:endParaRPr sz="500" b="1" spc="0" baseline="30000" dirty="0">
                        <a:solidFill>
                          <a:srgbClr val="231F20"/>
                        </a:solidFill>
                        <a:latin typeface="Arial"/>
                        <a:ea typeface="+mn-ea"/>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pPr>
                      <a:r>
                        <a:rPr sz="600" b="1" spc="-50" dirty="0">
                          <a:solidFill>
                            <a:srgbClr val="231F20"/>
                          </a:solidFill>
                          <a:latin typeface="Arial"/>
                          <a:cs typeface="Arial"/>
                        </a:rPr>
                        <a:t>•</a:t>
                      </a:r>
                      <a:endParaRPr sz="600" b="1"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40"/>
                  </a:ext>
                </a:extLst>
              </a:tr>
              <a:tr h="230236">
                <a:tc>
                  <a:txBody>
                    <a:bodyPr/>
                    <a:lstStyle/>
                    <a:p>
                      <a:pPr marL="119380" marR="259079">
                        <a:lnSpc>
                          <a:spcPts val="600"/>
                        </a:lnSpc>
                        <a:spcBef>
                          <a:spcPts val="335"/>
                        </a:spcBef>
                      </a:pPr>
                      <a:r>
                        <a:rPr sz="500" b="1" spc="0" dirty="0">
                          <a:solidFill>
                            <a:srgbClr val="231F20"/>
                          </a:solidFill>
                          <a:latin typeface="Arial"/>
                          <a:ea typeface="+mn-ea"/>
                          <a:cs typeface="Arial"/>
                        </a:rPr>
                        <a:t>ON-WRIST TEXTING</a:t>
                      </a:r>
                      <a:r>
                        <a:rPr sz="500" b="1" spc="0" baseline="30000" dirty="0">
                          <a:solidFill>
                            <a:srgbClr val="231F20"/>
                          </a:solidFill>
                          <a:latin typeface="Arial"/>
                          <a:ea typeface="+mn-ea"/>
                          <a:cs typeface="Arial"/>
                        </a:rPr>
                        <a:t>6</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pPr>
                      <a:r>
                        <a:rPr sz="600" b="1" spc="-50" dirty="0">
                          <a:solidFill>
                            <a:srgbClr val="231F20"/>
                          </a:solidFill>
                          <a:latin typeface="Arial"/>
                          <a:cs typeface="Arial"/>
                        </a:rPr>
                        <a:t>•</a:t>
                      </a:r>
                      <a:endParaRPr sz="600" b="1" dirty="0">
                        <a:latin typeface="Arial"/>
                        <a:cs typeface="Arial"/>
                      </a:endParaRPr>
                    </a:p>
                  </a:txBody>
                  <a:tcPr marL="0" marR="0" marT="56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pPr>
                      <a:r>
                        <a:rPr sz="600"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41"/>
                  </a:ext>
                </a:extLst>
              </a:tr>
              <a:tr h="147014">
                <a:tc>
                  <a:txBody>
                    <a:bodyPr/>
                    <a:lstStyle/>
                    <a:p>
                      <a:pPr marL="119380">
                        <a:lnSpc>
                          <a:spcPts val="715"/>
                        </a:lnSpc>
                        <a:spcBef>
                          <a:spcPts val="55"/>
                        </a:spcBef>
                      </a:pPr>
                      <a:r>
                        <a:rPr sz="500" b="1" spc="0" dirty="0">
                          <a:solidFill>
                            <a:srgbClr val="231F20"/>
                          </a:solidFill>
                          <a:latin typeface="Arial"/>
                          <a:ea typeface="+mn-ea"/>
                          <a:cs typeface="Arial"/>
                        </a:rPr>
                        <a:t>GARMIN PAY™ CONTACTLESS PAYMENTS</a:t>
                      </a:r>
                      <a:r>
                        <a:rPr sz="500" b="1" spc="0" baseline="30000" dirty="0">
                          <a:solidFill>
                            <a:srgbClr val="231F20"/>
                          </a:solidFill>
                          <a:latin typeface="Arial"/>
                          <a:ea typeface="+mn-ea"/>
                          <a:cs typeface="Arial"/>
                        </a:rPr>
                        <a:t>4</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42"/>
                  </a:ext>
                </a:extLst>
              </a:tr>
              <a:tr h="111279">
                <a:tc>
                  <a:txBody>
                    <a:bodyPr/>
                    <a:lstStyle/>
                    <a:p>
                      <a:pPr marL="119380">
                        <a:lnSpc>
                          <a:spcPts val="715"/>
                        </a:lnSpc>
                        <a:spcBef>
                          <a:spcPts val="55"/>
                        </a:spcBef>
                      </a:pPr>
                      <a:r>
                        <a:rPr sz="500" b="1" spc="0" dirty="0">
                          <a:solidFill>
                            <a:srgbClr val="231F20"/>
                          </a:solidFill>
                          <a:latin typeface="Arial"/>
                          <a:ea typeface="+mn-ea"/>
                          <a:cs typeface="Arial"/>
                        </a:rPr>
                        <a:t>VOICE COMMANDS</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a:lnSpc>
                          <a:spcPct val="100000"/>
                        </a:lnSpc>
                      </a:pPr>
                      <a:endParaRPr sz="6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43"/>
                  </a:ext>
                </a:extLst>
              </a:tr>
              <a:tr h="111279">
                <a:tc gridSpan="5">
                  <a:txBody>
                    <a:bodyPr/>
                    <a:lstStyle/>
                    <a:p>
                      <a:pPr algn="ctr">
                        <a:lnSpc>
                          <a:spcPts val="770"/>
                        </a:lnSpc>
                      </a:pPr>
                      <a:r>
                        <a:rPr sz="600" b="1" spc="-10" dirty="0">
                          <a:solidFill>
                            <a:schemeClr val="bg1"/>
                          </a:solidFill>
                          <a:latin typeface="Arial"/>
                          <a:ea typeface="+mn-ea"/>
                          <a:cs typeface="Arial"/>
                        </a:rPr>
                        <a:t>SPECS/HARDWARE</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extLst>
                  <a:ext uri="{0D108BD9-81ED-4DB2-BD59-A6C34878D82A}">
                    <a16:rowId xmlns:a16="http://schemas.microsoft.com/office/drawing/2014/main" val="10044"/>
                  </a:ext>
                </a:extLst>
              </a:tr>
              <a:tr h="111279">
                <a:tc>
                  <a:txBody>
                    <a:bodyPr/>
                    <a:lstStyle/>
                    <a:p>
                      <a:pPr marL="119380">
                        <a:lnSpc>
                          <a:spcPts val="715"/>
                        </a:lnSpc>
                        <a:spcBef>
                          <a:spcPts val="55"/>
                        </a:spcBef>
                      </a:pPr>
                      <a:r>
                        <a:rPr sz="500" b="1" spc="0" dirty="0">
                          <a:solidFill>
                            <a:srgbClr val="231F20"/>
                          </a:solidFill>
                          <a:latin typeface="Arial"/>
                          <a:ea typeface="+mn-ea"/>
                          <a:cs typeface="Arial"/>
                        </a:rPr>
                        <a:t>MULTIBAND GPS</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GB" sz="500" b="1" dirty="0">
                        <a:latin typeface="Arial"/>
                        <a:cs typeface="Arial"/>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6DCFF6"/>
                    </a:solidFill>
                  </a:tcPr>
                </a:tc>
                <a:tc>
                  <a:txBody>
                    <a:bodyPr/>
                    <a:lstStyle/>
                    <a:p>
                      <a:pPr>
                        <a:lnSpc>
                          <a:spcPct val="100000"/>
                        </a:lnSpc>
                      </a:pPr>
                      <a:endParaRPr sz="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600" spc="-50" dirty="0">
                          <a:solidFill>
                            <a:srgbClr val="231F20"/>
                          </a:solidFill>
                          <a:latin typeface="Arial"/>
                          <a:ea typeface="+mn-ea"/>
                          <a:cs typeface="Arial"/>
                        </a:rPr>
                        <a:t>•</a:t>
                      </a:r>
                    </a:p>
                  </a:txBody>
                  <a:tcPr marL="0" marR="0" marT="12886" marB="0">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600" spc="-50" dirty="0">
                          <a:solidFill>
                            <a:srgbClr val="231F20"/>
                          </a:solidFill>
                          <a:latin typeface="Arial"/>
                          <a:ea typeface="+mn-ea"/>
                          <a:cs typeface="Arial"/>
                        </a:rPr>
                        <a:t>•</a:t>
                      </a:r>
                    </a:p>
                  </a:txBody>
                  <a:tcPr marL="0" marR="0" marT="0" marB="0" anchor="ctr">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45"/>
                  </a:ext>
                </a:extLst>
              </a:tr>
              <a:tr h="111279">
                <a:tc>
                  <a:txBody>
                    <a:bodyPr/>
                    <a:lstStyle/>
                    <a:p>
                      <a:pPr marL="119380">
                        <a:lnSpc>
                          <a:spcPts val="715"/>
                        </a:lnSpc>
                        <a:spcBef>
                          <a:spcPts val="55"/>
                        </a:spcBef>
                      </a:pPr>
                      <a:r>
                        <a:rPr lang="en-GB" sz="500" b="1" spc="0" dirty="0">
                          <a:solidFill>
                            <a:srgbClr val="231F20"/>
                          </a:solidFill>
                          <a:latin typeface="Arial"/>
                          <a:ea typeface="+mn-ea"/>
                          <a:cs typeface="Arial"/>
                        </a:rPr>
                        <a:t>CASE </a:t>
                      </a:r>
                      <a:r>
                        <a:rPr sz="500" b="1" spc="0" dirty="0">
                          <a:solidFill>
                            <a:srgbClr val="231F20"/>
                          </a:solidFill>
                          <a:latin typeface="Arial"/>
                          <a:ea typeface="+mn-ea"/>
                          <a:cs typeface="Arial"/>
                        </a:rPr>
                        <a:t>MATERIAL</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0"/>
                        </a:spcBef>
                      </a:pPr>
                      <a:r>
                        <a:rPr sz="500" b="1" spc="-10" dirty="0">
                          <a:solidFill>
                            <a:srgbClr val="231F20"/>
                          </a:solidFill>
                          <a:latin typeface="Arial"/>
                          <a:ea typeface="+mn-ea"/>
                          <a:cs typeface="Arial"/>
                        </a:rPr>
                        <a:t>Titanium caseback</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0" algn="ctr">
                        <a:lnSpc>
                          <a:spcPct val="100000"/>
                        </a:lnSpc>
                        <a:spcBef>
                          <a:spcPts val="0"/>
                        </a:spcBef>
                      </a:pPr>
                      <a:r>
                        <a:rPr sz="500" spc="-10" dirty="0">
                          <a:solidFill>
                            <a:srgbClr val="231F20"/>
                          </a:solidFill>
                          <a:latin typeface="Arial"/>
                          <a:ea typeface="+mn-ea"/>
                          <a:cs typeface="Arial"/>
                        </a:rPr>
                        <a:t>Stainless Steel</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0"/>
                        </a:spcBef>
                      </a:pPr>
                      <a:r>
                        <a:rPr sz="500" spc="-10" dirty="0">
                          <a:solidFill>
                            <a:srgbClr val="231F20"/>
                          </a:solidFill>
                          <a:latin typeface="Arial"/>
                          <a:ea typeface="+mn-ea"/>
                          <a:cs typeface="Arial"/>
                        </a:rPr>
                        <a:t>Stainless Steel/Titanium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0"/>
                        </a:spcBef>
                      </a:pPr>
                      <a:r>
                        <a:rPr sz="500" spc="-10" dirty="0">
                          <a:solidFill>
                            <a:srgbClr val="231F20"/>
                          </a:solidFill>
                          <a:latin typeface="Arial"/>
                          <a:ea typeface="+mn-ea"/>
                          <a:cs typeface="Arial"/>
                        </a:rPr>
                        <a:t>Titanium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46"/>
                  </a:ext>
                </a:extLst>
              </a:tr>
              <a:tr h="111279">
                <a:tc>
                  <a:txBody>
                    <a:bodyPr/>
                    <a:lstStyle/>
                    <a:p>
                      <a:pPr marL="119380">
                        <a:lnSpc>
                          <a:spcPts val="715"/>
                        </a:lnSpc>
                        <a:spcBef>
                          <a:spcPts val="55"/>
                        </a:spcBef>
                      </a:pPr>
                      <a:r>
                        <a:rPr sz="500" b="1" spc="0" dirty="0">
                          <a:solidFill>
                            <a:srgbClr val="231F20"/>
                          </a:solidFill>
                          <a:latin typeface="Arial"/>
                          <a:ea typeface="+mn-ea"/>
                          <a:cs typeface="Arial"/>
                        </a:rPr>
                        <a:t>FLASHLIGHT</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500" b="1" spc="-10" dirty="0">
                          <a:solidFill>
                            <a:srgbClr val="231F20"/>
                          </a:solidFill>
                          <a:latin typeface="Arial"/>
                          <a:ea typeface="+mn-ea"/>
                          <a:cs typeface="Arial"/>
                        </a:rPr>
                        <a:t>•</a:t>
                      </a: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0" algn="ctr">
                        <a:lnSpc>
                          <a:spcPct val="100000"/>
                        </a:lnSpc>
                        <a:spcBef>
                          <a:spcPts val="114"/>
                        </a:spcBef>
                      </a:pPr>
                      <a:endParaRPr sz="500" b="1" spc="-1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600" spc="-50" dirty="0">
                          <a:solidFill>
                            <a:srgbClr val="231F20"/>
                          </a:solidFill>
                          <a:latin typeface="Arial"/>
                          <a:ea typeface="+mn-ea"/>
                          <a:cs typeface="Arial"/>
                        </a:rPr>
                        <a:t>•</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algn="ctr">
                        <a:lnSpc>
                          <a:spcPct val="100000"/>
                        </a:lnSpc>
                        <a:spcBef>
                          <a:spcPts val="114"/>
                        </a:spcBef>
                      </a:pPr>
                      <a:r>
                        <a:rPr sz="600" spc="-50" dirty="0">
                          <a:solidFill>
                            <a:srgbClr val="231F20"/>
                          </a:solidFill>
                          <a:latin typeface="Arial"/>
                          <a:ea typeface="+mn-ea"/>
                          <a:cs typeface="Arial"/>
                        </a:rPr>
                        <a:t>•</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47"/>
                  </a:ext>
                </a:extLst>
              </a:tr>
              <a:tr h="116359">
                <a:tc>
                  <a:txBody>
                    <a:bodyPr/>
                    <a:lstStyle/>
                    <a:p>
                      <a:pPr marL="119380">
                        <a:lnSpc>
                          <a:spcPts val="715"/>
                        </a:lnSpc>
                        <a:spcBef>
                          <a:spcPts val="55"/>
                        </a:spcBef>
                      </a:pPr>
                      <a:r>
                        <a:rPr sz="500" b="1" spc="0" dirty="0">
                          <a:solidFill>
                            <a:srgbClr val="231F20"/>
                          </a:solidFill>
                          <a:latin typeface="Arial"/>
                          <a:ea typeface="+mn-ea"/>
                          <a:cs typeface="Arial"/>
                        </a:rPr>
                        <a:t>DISPLAY TYPE</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635" algn="ctr">
                        <a:lnSpc>
                          <a:spcPct val="100000"/>
                        </a:lnSpc>
                        <a:spcBef>
                          <a:spcPts val="114"/>
                        </a:spcBef>
                      </a:pPr>
                      <a:r>
                        <a:rPr sz="500" b="1" spc="-10" dirty="0">
                          <a:solidFill>
                            <a:srgbClr val="231F20"/>
                          </a:solidFill>
                          <a:latin typeface="Arial"/>
                          <a:cs typeface="Arial"/>
                        </a:rPr>
                        <a:t>AMOLED</a:t>
                      </a:r>
                      <a:endParaRPr sz="5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0" algn="ctr">
                        <a:lnSpc>
                          <a:spcPct val="100000"/>
                        </a:lnSpc>
                        <a:spcBef>
                          <a:spcPts val="114"/>
                        </a:spcBef>
                      </a:pPr>
                      <a:r>
                        <a:rPr sz="500" spc="-10" dirty="0">
                          <a:solidFill>
                            <a:srgbClr val="231F20"/>
                          </a:solidFill>
                          <a:latin typeface="Arial"/>
                          <a:ea typeface="+mn-ea"/>
                          <a:cs typeface="Arial"/>
                        </a:rPr>
                        <a:t>AMOLED</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114"/>
                        </a:spcBef>
                      </a:pPr>
                      <a:r>
                        <a:rPr sz="500" spc="-10" dirty="0">
                          <a:solidFill>
                            <a:srgbClr val="231F20"/>
                          </a:solidFill>
                          <a:latin typeface="Arial"/>
                          <a:ea typeface="+mn-ea"/>
                          <a:cs typeface="Arial"/>
                        </a:rPr>
                        <a:t>MIP/AMOLED</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algn="ctr">
                        <a:lnSpc>
                          <a:spcPct val="100000"/>
                        </a:lnSpc>
                        <a:spcBef>
                          <a:spcPts val="114"/>
                        </a:spcBef>
                      </a:pPr>
                      <a:r>
                        <a:rPr sz="500" spc="-10" dirty="0">
                          <a:solidFill>
                            <a:srgbClr val="231F20"/>
                          </a:solidFill>
                          <a:latin typeface="Arial"/>
                          <a:ea typeface="+mn-ea"/>
                          <a:cs typeface="Arial"/>
                        </a:rPr>
                        <a:t>AMOLED</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48"/>
                  </a:ext>
                </a:extLst>
              </a:tr>
              <a:tr h="111279">
                <a:tc>
                  <a:txBody>
                    <a:bodyPr/>
                    <a:lstStyle/>
                    <a:p>
                      <a:pPr marL="119380">
                        <a:lnSpc>
                          <a:spcPts val="715"/>
                        </a:lnSpc>
                        <a:spcBef>
                          <a:spcPts val="55"/>
                        </a:spcBef>
                      </a:pPr>
                      <a:r>
                        <a:rPr sz="500" b="1" spc="0" dirty="0">
                          <a:solidFill>
                            <a:srgbClr val="231F20"/>
                          </a:solidFill>
                          <a:latin typeface="Arial"/>
                          <a:ea typeface="+mn-ea"/>
                          <a:cs typeface="Arial"/>
                        </a:rPr>
                        <a:t>DISPLAY RESOLUTION (PIXELS)</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500" b="1" dirty="0">
                          <a:solidFill>
                            <a:srgbClr val="231F20"/>
                          </a:solidFill>
                          <a:latin typeface="Arial"/>
                          <a:cs typeface="Arial"/>
                        </a:rPr>
                        <a:t>448</a:t>
                      </a:r>
                      <a:r>
                        <a:rPr sz="500" b="1" spc="20" dirty="0">
                          <a:solidFill>
                            <a:srgbClr val="231F20"/>
                          </a:solidFill>
                          <a:latin typeface="Arial"/>
                          <a:cs typeface="Arial"/>
                        </a:rPr>
                        <a:t> </a:t>
                      </a:r>
                      <a:r>
                        <a:rPr sz="500" b="1" dirty="0">
                          <a:solidFill>
                            <a:srgbClr val="231F20"/>
                          </a:solidFill>
                          <a:latin typeface="Arial"/>
                          <a:cs typeface="Arial"/>
                        </a:rPr>
                        <a:t>x</a:t>
                      </a:r>
                      <a:r>
                        <a:rPr sz="500" b="1" spc="20" dirty="0">
                          <a:solidFill>
                            <a:srgbClr val="231F20"/>
                          </a:solidFill>
                          <a:latin typeface="Arial"/>
                          <a:cs typeface="Arial"/>
                        </a:rPr>
                        <a:t> </a:t>
                      </a:r>
                      <a:r>
                        <a:rPr sz="500" b="1" spc="-25" dirty="0">
                          <a:solidFill>
                            <a:srgbClr val="231F20"/>
                          </a:solidFill>
                          <a:latin typeface="Arial"/>
                          <a:cs typeface="Arial"/>
                        </a:rPr>
                        <a:t>486</a:t>
                      </a:r>
                      <a:endParaRPr sz="5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635" algn="ctr">
                        <a:lnSpc>
                          <a:spcPct val="100000"/>
                        </a:lnSpc>
                        <a:spcBef>
                          <a:spcPts val="114"/>
                        </a:spcBef>
                      </a:pPr>
                      <a:r>
                        <a:rPr sz="500" spc="-10" dirty="0">
                          <a:solidFill>
                            <a:srgbClr val="231F20"/>
                          </a:solidFill>
                          <a:latin typeface="Arial"/>
                          <a:ea typeface="+mn-ea"/>
                          <a:cs typeface="Arial"/>
                        </a:rPr>
                        <a:t>454 x 454</a:t>
                      </a: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454 x 454</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454 x 454</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49"/>
                  </a:ext>
                </a:extLst>
              </a:tr>
              <a:tr h="111279">
                <a:tc>
                  <a:txBody>
                    <a:bodyPr/>
                    <a:lstStyle/>
                    <a:p>
                      <a:pPr marL="119380">
                        <a:lnSpc>
                          <a:spcPts val="715"/>
                        </a:lnSpc>
                        <a:spcBef>
                          <a:spcPts val="55"/>
                        </a:spcBef>
                      </a:pPr>
                      <a:r>
                        <a:rPr sz="500" b="1" spc="0" dirty="0">
                          <a:solidFill>
                            <a:srgbClr val="231F20"/>
                          </a:solidFill>
                          <a:latin typeface="Arial"/>
                          <a:ea typeface="+mn-ea"/>
                          <a:cs typeface="Arial"/>
                        </a:rPr>
                        <a:t>DISPLAY SIZE</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lnSpc>
                          <a:spcPct val="100000"/>
                        </a:lnSpc>
                        <a:spcBef>
                          <a:spcPts val="114"/>
                        </a:spcBef>
                      </a:pPr>
                      <a:r>
                        <a:rPr sz="500" b="1" dirty="0">
                          <a:solidFill>
                            <a:srgbClr val="231F20"/>
                          </a:solidFill>
                          <a:latin typeface="Arial"/>
                          <a:cs typeface="Arial"/>
                        </a:rPr>
                        <a:t>2.0”</a:t>
                      </a:r>
                      <a:r>
                        <a:rPr sz="500" b="1" spc="40" dirty="0">
                          <a:solidFill>
                            <a:srgbClr val="231F20"/>
                          </a:solidFill>
                          <a:latin typeface="Arial"/>
                          <a:cs typeface="Arial"/>
                        </a:rPr>
                        <a:t> </a:t>
                      </a:r>
                      <a:r>
                        <a:rPr sz="500" b="1" spc="-10" dirty="0">
                          <a:solidFill>
                            <a:srgbClr val="231F20"/>
                          </a:solidFill>
                          <a:latin typeface="Arial"/>
                          <a:cs typeface="Arial"/>
                        </a:rPr>
                        <a:t>(50.8</a:t>
                      </a:r>
                      <a:r>
                        <a:rPr lang="en-GB" sz="500" b="1" spc="-10" dirty="0">
                          <a:solidFill>
                            <a:srgbClr val="231F20"/>
                          </a:solidFill>
                          <a:latin typeface="Arial"/>
                          <a:cs typeface="Arial"/>
                        </a:rPr>
                        <a:t> </a:t>
                      </a:r>
                      <a:r>
                        <a:rPr sz="500" b="1" spc="-10" dirty="0">
                          <a:solidFill>
                            <a:srgbClr val="231F20"/>
                          </a:solidFill>
                          <a:latin typeface="Arial"/>
                          <a:cs typeface="Arial"/>
                        </a:rPr>
                        <a:t>mm)</a:t>
                      </a:r>
                      <a:endParaRPr sz="5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635" algn="ctr">
                        <a:lnSpc>
                          <a:spcPct val="100000"/>
                        </a:lnSpc>
                        <a:spcBef>
                          <a:spcPts val="114"/>
                        </a:spcBef>
                      </a:pPr>
                      <a:r>
                        <a:rPr sz="500" spc="-10" dirty="0">
                          <a:solidFill>
                            <a:srgbClr val="231F20"/>
                          </a:solidFill>
                          <a:latin typeface="Arial"/>
                          <a:ea typeface="+mn-ea"/>
                          <a:cs typeface="Arial"/>
                        </a:rPr>
                        <a:t>1.4” (35.4</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1.4” (35.4</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1.4” (35.4</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50"/>
                  </a:ext>
                </a:extLst>
              </a:tr>
              <a:tr h="111279">
                <a:tc>
                  <a:txBody>
                    <a:bodyPr/>
                    <a:lstStyle/>
                    <a:p>
                      <a:pPr marL="119380">
                        <a:lnSpc>
                          <a:spcPts val="715"/>
                        </a:lnSpc>
                        <a:spcBef>
                          <a:spcPts val="55"/>
                        </a:spcBef>
                      </a:pPr>
                      <a:r>
                        <a:rPr sz="500" b="1" spc="0" dirty="0">
                          <a:solidFill>
                            <a:srgbClr val="231F20"/>
                          </a:solidFill>
                          <a:latin typeface="Arial"/>
                          <a:ea typeface="+mn-ea"/>
                          <a:cs typeface="Arial"/>
                        </a:rPr>
                        <a:t>BATTERY LIFE</a:t>
                      </a:r>
                    </a:p>
                  </a:txBody>
                  <a:tcPr marL="0" marR="0" marT="6163"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500" b="1" dirty="0">
                          <a:solidFill>
                            <a:srgbClr val="231F20"/>
                          </a:solidFill>
                          <a:latin typeface="Arial"/>
                          <a:cs typeface="Arial"/>
                        </a:rPr>
                        <a:t>Up</a:t>
                      </a:r>
                      <a:r>
                        <a:rPr sz="500" b="1" spc="5" dirty="0">
                          <a:solidFill>
                            <a:srgbClr val="231F20"/>
                          </a:solidFill>
                          <a:latin typeface="Arial"/>
                          <a:cs typeface="Arial"/>
                        </a:rPr>
                        <a:t> </a:t>
                      </a:r>
                      <a:r>
                        <a:rPr sz="500" b="1" dirty="0">
                          <a:solidFill>
                            <a:srgbClr val="231F20"/>
                          </a:solidFill>
                          <a:latin typeface="Arial"/>
                          <a:cs typeface="Arial"/>
                        </a:rPr>
                        <a:t>to</a:t>
                      </a:r>
                      <a:r>
                        <a:rPr sz="500" b="1" spc="5" dirty="0">
                          <a:solidFill>
                            <a:srgbClr val="231F20"/>
                          </a:solidFill>
                          <a:latin typeface="Arial"/>
                          <a:cs typeface="Arial"/>
                        </a:rPr>
                        <a:t> </a:t>
                      </a:r>
                      <a:r>
                        <a:rPr sz="500" b="1" dirty="0">
                          <a:solidFill>
                            <a:srgbClr val="231F20"/>
                          </a:solidFill>
                          <a:latin typeface="Arial"/>
                          <a:cs typeface="Arial"/>
                        </a:rPr>
                        <a:t>8</a:t>
                      </a:r>
                      <a:r>
                        <a:rPr sz="500" b="1" spc="10" dirty="0">
                          <a:solidFill>
                            <a:srgbClr val="231F20"/>
                          </a:solidFill>
                          <a:latin typeface="Arial"/>
                          <a:cs typeface="Arial"/>
                        </a:rPr>
                        <a:t> </a:t>
                      </a:r>
                      <a:r>
                        <a:rPr sz="500" b="1" spc="-20" dirty="0">
                          <a:solidFill>
                            <a:srgbClr val="231F20"/>
                          </a:solidFill>
                          <a:latin typeface="Arial"/>
                          <a:cs typeface="Arial"/>
                        </a:rPr>
                        <a:t>days</a:t>
                      </a:r>
                      <a:endParaRPr sz="5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635" algn="ctr">
                        <a:lnSpc>
                          <a:spcPct val="100000"/>
                        </a:lnSpc>
                        <a:spcBef>
                          <a:spcPts val="114"/>
                        </a:spcBef>
                      </a:pPr>
                      <a:r>
                        <a:rPr sz="500" spc="-10" dirty="0">
                          <a:solidFill>
                            <a:srgbClr val="231F20"/>
                          </a:solidFill>
                          <a:latin typeface="Arial"/>
                          <a:ea typeface="+mn-ea"/>
                          <a:cs typeface="Arial"/>
                        </a:rPr>
                        <a:t>Up to 14 days</a:t>
                      </a: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Up to 16 days</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Up to 15 days</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51"/>
                  </a:ext>
                </a:extLst>
              </a:tr>
              <a:tr h="111279">
                <a:tc>
                  <a:txBody>
                    <a:bodyPr/>
                    <a:lstStyle/>
                    <a:p>
                      <a:pPr marL="119380">
                        <a:lnSpc>
                          <a:spcPts val="715"/>
                        </a:lnSpc>
                        <a:spcBef>
                          <a:spcPts val="55"/>
                        </a:spcBef>
                      </a:pPr>
                      <a:r>
                        <a:rPr sz="500" b="1" spc="0" dirty="0">
                          <a:solidFill>
                            <a:srgbClr val="231F20"/>
                          </a:solidFill>
                          <a:latin typeface="Arial"/>
                          <a:ea typeface="+mn-ea"/>
                          <a:cs typeface="Arial"/>
                        </a:rPr>
                        <a:t>CASE WIDTH</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marL="635" algn="ctr">
                        <a:lnSpc>
                          <a:spcPct val="100000"/>
                        </a:lnSpc>
                        <a:spcBef>
                          <a:spcPts val="114"/>
                        </a:spcBef>
                      </a:pPr>
                      <a:r>
                        <a:rPr sz="500" b="1" spc="-10" dirty="0">
                          <a:solidFill>
                            <a:srgbClr val="231F20"/>
                          </a:solidFill>
                          <a:latin typeface="Arial"/>
                          <a:ea typeface="+mn-ea"/>
                          <a:cs typeface="Arial"/>
                        </a:rPr>
                        <a:t>41.2 mm</a:t>
                      </a: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635" algn="ctr">
                        <a:lnSpc>
                          <a:spcPct val="100000"/>
                        </a:lnSpc>
                        <a:spcBef>
                          <a:spcPts val="114"/>
                        </a:spcBef>
                      </a:pPr>
                      <a:r>
                        <a:rPr sz="500" spc="-10" dirty="0">
                          <a:solidFill>
                            <a:srgbClr val="231F20"/>
                          </a:solidFill>
                          <a:latin typeface="Arial"/>
                          <a:ea typeface="+mn-ea"/>
                          <a:cs typeface="Arial"/>
                        </a:rPr>
                        <a:t>45.0 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47.0 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47.0 mm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52"/>
                  </a:ext>
                </a:extLst>
              </a:tr>
              <a:tr h="136409">
                <a:tc>
                  <a:txBody>
                    <a:bodyPr/>
                    <a:lstStyle/>
                    <a:p>
                      <a:pPr marL="119380">
                        <a:lnSpc>
                          <a:spcPts val="715"/>
                        </a:lnSpc>
                        <a:spcBef>
                          <a:spcPts val="55"/>
                        </a:spcBef>
                      </a:pPr>
                      <a:r>
                        <a:rPr sz="500" b="1" spc="0" dirty="0">
                          <a:solidFill>
                            <a:srgbClr val="231F20"/>
                          </a:solidFill>
                          <a:latin typeface="Arial"/>
                          <a:ea typeface="+mn-ea"/>
                          <a:cs typeface="Arial"/>
                        </a:rPr>
                        <a:t>CASE HEIGHT</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635" algn="ctr">
                        <a:lnSpc>
                          <a:spcPct val="100000"/>
                        </a:lnSpc>
                        <a:spcBef>
                          <a:spcPts val="114"/>
                        </a:spcBef>
                      </a:pPr>
                      <a:r>
                        <a:rPr sz="500" b="1" spc="-10" dirty="0">
                          <a:solidFill>
                            <a:srgbClr val="231F20"/>
                          </a:solidFill>
                          <a:latin typeface="Arial"/>
                          <a:ea typeface="+mn-ea"/>
                          <a:cs typeface="Arial"/>
                        </a:rPr>
                        <a:t>7.9 mm</a:t>
                      </a: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DCFF6"/>
                    </a:solidFill>
                  </a:tcPr>
                </a:tc>
                <a:tc>
                  <a:txBody>
                    <a:bodyPr/>
                    <a:lstStyle/>
                    <a:p>
                      <a:pPr marL="635" algn="ctr">
                        <a:lnSpc>
                          <a:spcPct val="100000"/>
                        </a:lnSpc>
                        <a:spcBef>
                          <a:spcPts val="114"/>
                        </a:spcBef>
                      </a:pPr>
                      <a:r>
                        <a:rPr sz="500" spc="-10" dirty="0">
                          <a:solidFill>
                            <a:srgbClr val="231F20"/>
                          </a:solidFill>
                          <a:latin typeface="Arial"/>
                          <a:ea typeface="+mn-ea"/>
                          <a:cs typeface="Arial"/>
                        </a:rPr>
                        <a:t>12.0 mm</a:t>
                      </a: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15.5 mm</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635" algn="ctr">
                        <a:lnSpc>
                          <a:spcPct val="100000"/>
                        </a:lnSpc>
                        <a:spcBef>
                          <a:spcPts val="114"/>
                        </a:spcBef>
                      </a:pPr>
                      <a:r>
                        <a:rPr sz="500" spc="-10" dirty="0">
                          <a:solidFill>
                            <a:srgbClr val="231F20"/>
                          </a:solidFill>
                          <a:latin typeface="Arial"/>
                          <a:ea typeface="+mn-ea"/>
                          <a:cs typeface="Arial"/>
                        </a:rPr>
                        <a:t>13.0 mm</a:t>
                      </a:r>
                    </a:p>
                  </a:txBody>
                  <a:tcPr marL="0" marR="0" marT="0" marB="0" anchor="ct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53"/>
                  </a:ext>
                </a:extLst>
              </a:tr>
              <a:tr h="111279">
                <a:tc>
                  <a:txBody>
                    <a:bodyPr/>
                    <a:lstStyle/>
                    <a:p>
                      <a:pPr marL="119380">
                        <a:lnSpc>
                          <a:spcPts val="715"/>
                        </a:lnSpc>
                        <a:spcBef>
                          <a:spcPts val="55"/>
                        </a:spcBef>
                      </a:pPr>
                      <a:r>
                        <a:rPr sz="500" b="1" spc="0" dirty="0">
                          <a:solidFill>
                            <a:srgbClr val="231F20"/>
                          </a:solidFill>
                          <a:latin typeface="Arial"/>
                          <a:ea typeface="+mn-ea"/>
                          <a:cs typeface="Arial"/>
                        </a:rPr>
                        <a:t>WEIGHT</a:t>
                      </a: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F2F2F2"/>
                    </a:solidFill>
                  </a:tcPr>
                </a:tc>
                <a:tc>
                  <a:txBody>
                    <a:bodyPr/>
                    <a:lstStyle/>
                    <a:p>
                      <a:pPr algn="ctr">
                        <a:spcBef>
                          <a:spcPts val="88"/>
                        </a:spcBef>
                      </a:pPr>
                      <a:r>
                        <a:rPr lang="en-GB" sz="500" b="1" strike="sngStrike" spc="0" dirty="0">
                          <a:solidFill>
                            <a:srgbClr val="FF0000"/>
                          </a:solidFill>
                          <a:latin typeface="Arial"/>
                          <a:cs typeface="Arial"/>
                        </a:rPr>
                        <a:t>34 g | (Nylon band);</a:t>
                      </a:r>
                    </a:p>
                    <a:p>
                      <a:pPr algn="ctr">
                        <a:spcBef>
                          <a:spcPts val="88"/>
                        </a:spcBef>
                      </a:pPr>
                      <a:r>
                        <a:rPr lang="en-GB" sz="500" b="1" spc="0" dirty="0">
                          <a:latin typeface="Arial"/>
                          <a:cs typeface="Arial"/>
                        </a:rPr>
                        <a:t>40 g </a:t>
                      </a:r>
                      <a:r>
                        <a:rPr lang="en-GB" sz="500" b="1" strike="sngStrike" spc="0" dirty="0">
                          <a:solidFill>
                            <a:srgbClr val="FF0000"/>
                          </a:solidFill>
                          <a:latin typeface="Arial"/>
                          <a:cs typeface="Arial"/>
                        </a:rPr>
                        <a:t>(</a:t>
                      </a:r>
                      <a:r>
                        <a:rPr lang="en-GB" sz="500" b="1" strike="sngStrike" spc="0" dirty="0" err="1">
                          <a:solidFill>
                            <a:srgbClr val="FF0000"/>
                          </a:solidFill>
                          <a:latin typeface="Arial"/>
                          <a:cs typeface="Arial"/>
                        </a:rPr>
                        <a:t>ComfortFit</a:t>
                      </a:r>
                      <a:r>
                        <a:rPr lang="en-GB" sz="500" b="1" strike="sngStrike" spc="0" dirty="0">
                          <a:solidFill>
                            <a:srgbClr val="FF0000"/>
                          </a:solidFill>
                          <a:latin typeface="Arial"/>
                          <a:cs typeface="Arial"/>
                        </a:rPr>
                        <a:t> band)</a:t>
                      </a:r>
                      <a:endParaRPr lang="pt-BR" sz="500" b="1" strike="sngStrike" spc="0" dirty="0">
                        <a:solidFill>
                          <a:srgbClr val="FF0000"/>
                        </a:solidFill>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F1FD"/>
                    </a:solidFill>
                  </a:tcPr>
                </a:tc>
                <a:tc>
                  <a:txBody>
                    <a:bodyPr/>
                    <a:lstStyle/>
                    <a:p>
                      <a:pPr marL="635" algn="ctr">
                        <a:lnSpc>
                          <a:spcPct val="100000"/>
                        </a:lnSpc>
                        <a:spcBef>
                          <a:spcPts val="114"/>
                        </a:spcBef>
                      </a:pPr>
                      <a:r>
                        <a:rPr sz="500" spc="-10" dirty="0">
                          <a:solidFill>
                            <a:srgbClr val="231F20"/>
                          </a:solidFill>
                          <a:latin typeface="Arial"/>
                          <a:ea typeface="+mn-ea"/>
                          <a:cs typeface="Arial"/>
                        </a:rPr>
                        <a:t>47</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g</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80</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g (Stainless)</a:t>
                      </a:r>
                      <a:r>
                        <a:rPr lang="en-GB" sz="500" spc="-10" dirty="0">
                          <a:solidFill>
                            <a:srgbClr val="231F20"/>
                          </a:solidFill>
                          <a:latin typeface="Arial"/>
                          <a:ea typeface="+mn-ea"/>
                          <a:cs typeface="Arial"/>
                        </a:rPr>
                        <a:t>;</a:t>
                      </a:r>
                    </a:p>
                    <a:p>
                      <a:pPr marL="635" algn="ctr">
                        <a:lnSpc>
                          <a:spcPct val="100000"/>
                        </a:lnSpc>
                        <a:spcBef>
                          <a:spcPts val="114"/>
                        </a:spcBef>
                      </a:pPr>
                      <a:r>
                        <a:rPr sz="500" spc="-10" dirty="0">
                          <a:solidFill>
                            <a:srgbClr val="231F20"/>
                          </a:solidFill>
                          <a:latin typeface="Arial"/>
                          <a:ea typeface="+mn-ea"/>
                          <a:cs typeface="Arial"/>
                        </a:rPr>
                        <a:t>73</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g (Titanium)</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635" algn="ctr">
                        <a:lnSpc>
                          <a:spcPct val="100000"/>
                        </a:lnSpc>
                        <a:spcBef>
                          <a:spcPts val="114"/>
                        </a:spcBef>
                      </a:pPr>
                      <a:r>
                        <a:rPr sz="500" spc="-10" dirty="0">
                          <a:solidFill>
                            <a:srgbClr val="231F20"/>
                          </a:solidFill>
                          <a:latin typeface="Arial"/>
                          <a:ea typeface="+mn-ea"/>
                          <a:cs typeface="Arial"/>
                        </a:rPr>
                        <a:t>56</a:t>
                      </a:r>
                      <a:r>
                        <a:rPr lang="en-GB" sz="500" spc="-10" dirty="0">
                          <a:solidFill>
                            <a:srgbClr val="231F20"/>
                          </a:solidFill>
                          <a:latin typeface="Arial"/>
                          <a:ea typeface="+mn-ea"/>
                          <a:cs typeface="Arial"/>
                        </a:rPr>
                        <a:t> </a:t>
                      </a:r>
                      <a:r>
                        <a:rPr sz="500" spc="-10" dirty="0">
                          <a:solidFill>
                            <a:srgbClr val="231F20"/>
                          </a:solidFill>
                          <a:latin typeface="Arial"/>
                          <a:ea typeface="+mn-ea"/>
                          <a:cs typeface="Arial"/>
                        </a:rPr>
                        <a:t>g</a:t>
                      </a: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54"/>
                  </a:ext>
                </a:extLst>
              </a:tr>
              <a:tr h="111279">
                <a:tc gridSpan="5">
                  <a:txBody>
                    <a:bodyPr/>
                    <a:lstStyle/>
                    <a:p>
                      <a:pPr algn="ctr">
                        <a:lnSpc>
                          <a:spcPts val="770"/>
                        </a:lnSpc>
                      </a:pPr>
                      <a:r>
                        <a:rPr sz="600" b="1" spc="-10" dirty="0">
                          <a:solidFill>
                            <a:schemeClr val="bg1"/>
                          </a:solidFill>
                          <a:latin typeface="Arial"/>
                          <a:cs typeface="Arial"/>
                        </a:rPr>
                        <a:t>OTHER</a:t>
                      </a:r>
                      <a:endParaRPr sz="600" dirty="0">
                        <a:solidFill>
                          <a:schemeClr val="bg1"/>
                        </a:solidFill>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solidFill>
                      <a:srgbClr val="1A7FC6"/>
                    </a:solidFill>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tc hMerge="1">
                  <a:txBody>
                    <a:bodyPr/>
                    <a:lstStyle/>
                    <a:p>
                      <a:endParaRPr/>
                    </a:p>
                  </a:txBody>
                  <a:tcPr marL="0" marR="0" marT="0" marB="0">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tcPr>
                </a:tc>
                <a:extLst>
                  <a:ext uri="{0D108BD9-81ED-4DB2-BD59-A6C34878D82A}">
                    <a16:rowId xmlns:a16="http://schemas.microsoft.com/office/drawing/2014/main" val="10055"/>
                  </a:ext>
                </a:extLst>
              </a:tr>
              <a:tr h="111279">
                <a:tc>
                  <a:txBody>
                    <a:bodyPr/>
                    <a:lstStyle/>
                    <a:p>
                      <a:pPr marL="119380">
                        <a:lnSpc>
                          <a:spcPts val="715"/>
                        </a:lnSpc>
                        <a:spcBef>
                          <a:spcPts val="55"/>
                        </a:spcBef>
                      </a:pPr>
                      <a:r>
                        <a:rPr sz="500" b="1" spc="0" dirty="0">
                          <a:solidFill>
                            <a:srgbClr val="231F20"/>
                          </a:solidFill>
                          <a:latin typeface="Arial"/>
                          <a:cs typeface="Arial"/>
                        </a:rPr>
                        <a:t>CALCULATOR</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solidFill>
                      <a:srgbClr val="6DCFF6"/>
                    </a:solidFill>
                  </a:tcPr>
                </a:tc>
                <a:tc>
                  <a:txBody>
                    <a:bodyPr/>
                    <a:lstStyle/>
                    <a:p>
                      <a:pPr>
                        <a:lnSpc>
                          <a:spcPct val="100000"/>
                        </a:lnSpc>
                      </a:pPr>
                      <a:endParaRPr sz="6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noFill/>
                  </a:tcPr>
                </a:tc>
                <a:tc>
                  <a:txBody>
                    <a:bodyPr/>
                    <a:lstStyle/>
                    <a:p>
                      <a:pPr>
                        <a:lnSpc>
                          <a:spcPct val="100000"/>
                        </a:lnSpc>
                      </a:pPr>
                      <a:endParaRPr sz="6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noFill/>
                  </a:tcPr>
                </a:tc>
                <a:tc>
                  <a:txBody>
                    <a:bodyPr/>
                    <a:lstStyle/>
                    <a:p>
                      <a:pPr>
                        <a:lnSpc>
                          <a:spcPct val="100000"/>
                        </a:lnSpc>
                      </a:pPr>
                      <a:endParaRPr sz="6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056"/>
                  </a:ext>
                </a:extLst>
              </a:tr>
              <a:tr h="111279">
                <a:tc>
                  <a:txBody>
                    <a:bodyPr/>
                    <a:lstStyle/>
                    <a:p>
                      <a:pPr marL="119380">
                        <a:lnSpc>
                          <a:spcPts val="715"/>
                        </a:lnSpc>
                        <a:spcBef>
                          <a:spcPts val="55"/>
                        </a:spcBef>
                      </a:pPr>
                      <a:r>
                        <a:rPr sz="500" b="1" spc="0" dirty="0">
                          <a:solidFill>
                            <a:srgbClr val="231F20"/>
                          </a:solidFill>
                          <a:latin typeface="Arial"/>
                          <a:cs typeface="Arial"/>
                        </a:rPr>
                        <a:t>BUILT-IN MAPPING</a:t>
                      </a:r>
                      <a:endParaRPr sz="500" spc="0" dirty="0">
                        <a:latin typeface="Arial"/>
                        <a:cs typeface="Arial"/>
                      </a:endParaRPr>
                    </a:p>
                  </a:txBody>
                  <a:tcPr marL="0" marR="0" marT="0" marB="0" anchor="ctr">
                    <a:lnR w="12700">
                      <a:solidFill>
                        <a:srgbClr val="FFFFFF"/>
                      </a:solidFill>
                      <a:prstDash val="solid"/>
                    </a:lnR>
                    <a:lnT w="12700">
                      <a:solidFill>
                        <a:srgbClr val="FFFFFF"/>
                      </a:solidFill>
                      <a:prstDash val="solid"/>
                    </a:lnT>
                    <a:lnB w="9525" cap="flat" cmpd="sng" algn="ctr">
                      <a:solidFill>
                        <a:schemeClr val="bg1">
                          <a:lumMod val="85000"/>
                        </a:schemeClr>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b="1" dirty="0">
                        <a:latin typeface="Arial"/>
                        <a:cs typeface="Arial"/>
                      </a:endParaRPr>
                    </a:p>
                  </a:txBody>
                  <a:tcPr marL="0" marR="0" marT="12886" marB="0" anchor="ctr">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DBF1FD"/>
                    </a:solidFill>
                  </a:tcPr>
                </a:tc>
                <a:tc>
                  <a:txBody>
                    <a:bodyPr/>
                    <a:lstStyle/>
                    <a:p>
                      <a:pPr>
                        <a:lnSpc>
                          <a:spcPct val="100000"/>
                        </a:lnSpc>
                      </a:pPr>
                      <a:endParaRPr sz="6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2F2F2"/>
                    </a:solidFill>
                  </a:tcPr>
                </a:tc>
                <a:tc>
                  <a:txBody>
                    <a:bodyPr/>
                    <a:lstStyle/>
                    <a:p>
                      <a:pPr algn="ctr">
                        <a:lnSpc>
                          <a:spcPct val="100000"/>
                        </a:lnSpc>
                        <a:spcBef>
                          <a:spcPts val="114"/>
                        </a:spcBef>
                      </a:pPr>
                      <a:r>
                        <a:rPr sz="600" b="1" spc="-50" dirty="0">
                          <a:solidFill>
                            <a:srgbClr val="231F20"/>
                          </a:solidFill>
                          <a:latin typeface="Arial"/>
                          <a:cs typeface="Arial"/>
                        </a:rPr>
                        <a:t>•</a:t>
                      </a:r>
                      <a:endParaRPr sz="600" dirty="0">
                        <a:latin typeface="Arial"/>
                        <a:cs typeface="Arial"/>
                      </a:endParaRPr>
                    </a:p>
                  </a:txBody>
                  <a:tcPr marL="0" marR="0" marT="0" marB="0" anchor="ctr">
                    <a:lnT w="12700" cap="flat" cmpd="sng" algn="ctr">
                      <a:solidFill>
                        <a:srgbClr val="FFFFFF"/>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57"/>
                  </a:ext>
                </a:extLst>
              </a:tr>
            </a:tbl>
          </a:graphicData>
        </a:graphic>
      </p:graphicFrame>
      <p:pic>
        <p:nvPicPr>
          <p:cNvPr id="8" name="object 8"/>
          <p:cNvPicPr/>
          <p:nvPr/>
        </p:nvPicPr>
        <p:blipFill>
          <a:blip r:embed="rId2" cstate="print"/>
          <a:srcRect t="7065"/>
          <a:stretch/>
        </p:blipFill>
        <p:spPr>
          <a:xfrm>
            <a:off x="3067976" y="1828800"/>
            <a:ext cx="887988" cy="839714"/>
          </a:xfrm>
          <a:prstGeom prst="rect">
            <a:avLst/>
          </a:prstGeom>
        </p:spPr>
      </p:pic>
      <p:pic>
        <p:nvPicPr>
          <p:cNvPr id="9" name="object 9"/>
          <p:cNvPicPr/>
          <p:nvPr/>
        </p:nvPicPr>
        <p:blipFill>
          <a:blip r:embed="rId3" cstate="print"/>
          <a:srcRect t="7065"/>
          <a:stretch/>
        </p:blipFill>
        <p:spPr>
          <a:xfrm>
            <a:off x="3530180" y="1828800"/>
            <a:ext cx="887988" cy="839714"/>
          </a:xfrm>
          <a:prstGeom prst="rect">
            <a:avLst/>
          </a:prstGeom>
        </p:spPr>
      </p:pic>
      <p:pic>
        <p:nvPicPr>
          <p:cNvPr id="10" name="object 10"/>
          <p:cNvPicPr/>
          <p:nvPr/>
        </p:nvPicPr>
        <p:blipFill>
          <a:blip r:embed="rId4" cstate="print"/>
          <a:srcRect t="20034"/>
          <a:stretch/>
        </p:blipFill>
        <p:spPr>
          <a:xfrm>
            <a:off x="4120579" y="1828800"/>
            <a:ext cx="1028406" cy="836799"/>
          </a:xfrm>
          <a:prstGeom prst="rect">
            <a:avLst/>
          </a:prstGeom>
        </p:spPr>
      </p:pic>
      <p:pic>
        <p:nvPicPr>
          <p:cNvPr id="11" name="object 11"/>
          <p:cNvPicPr/>
          <p:nvPr/>
        </p:nvPicPr>
        <p:blipFill>
          <a:blip r:embed="rId5" cstate="print"/>
          <a:srcRect t="20034"/>
          <a:stretch/>
        </p:blipFill>
        <p:spPr>
          <a:xfrm>
            <a:off x="4591619" y="1828800"/>
            <a:ext cx="1028406" cy="836799"/>
          </a:xfrm>
          <a:prstGeom prst="rect">
            <a:avLst/>
          </a:prstGeom>
        </p:spPr>
      </p:pic>
      <p:pic>
        <p:nvPicPr>
          <p:cNvPr id="12" name="object 12"/>
          <p:cNvPicPr/>
          <p:nvPr/>
        </p:nvPicPr>
        <p:blipFill>
          <a:blip r:embed="rId6" cstate="print"/>
          <a:stretch>
            <a:fillRect/>
          </a:stretch>
        </p:blipFill>
        <p:spPr>
          <a:xfrm>
            <a:off x="5288331" y="1721879"/>
            <a:ext cx="1005789" cy="1023421"/>
          </a:xfrm>
          <a:prstGeom prst="rect">
            <a:avLst/>
          </a:prstGeom>
        </p:spPr>
      </p:pic>
      <p:pic>
        <p:nvPicPr>
          <p:cNvPr id="13" name="object 13"/>
          <p:cNvPicPr/>
          <p:nvPr/>
        </p:nvPicPr>
        <p:blipFill>
          <a:blip r:embed="rId7" cstate="print"/>
          <a:stretch>
            <a:fillRect/>
          </a:stretch>
        </p:blipFill>
        <p:spPr>
          <a:xfrm>
            <a:off x="5776011" y="1709464"/>
            <a:ext cx="1005789" cy="1023421"/>
          </a:xfrm>
          <a:prstGeom prst="rect">
            <a:avLst/>
          </a:prstGeom>
        </p:spPr>
      </p:pic>
      <p:pic>
        <p:nvPicPr>
          <p:cNvPr id="14" name="object 14"/>
          <p:cNvPicPr/>
          <p:nvPr/>
        </p:nvPicPr>
        <p:blipFill>
          <a:blip r:embed="rId8" cstate="print"/>
          <a:stretch>
            <a:fillRect/>
          </a:stretch>
        </p:blipFill>
        <p:spPr>
          <a:xfrm>
            <a:off x="1898445" y="1752600"/>
            <a:ext cx="957671" cy="974450"/>
          </a:xfrm>
          <a:prstGeom prst="rect">
            <a:avLst/>
          </a:prstGeom>
        </p:spPr>
      </p:pic>
      <p:pic>
        <p:nvPicPr>
          <p:cNvPr id="15" name="object 15"/>
          <p:cNvPicPr/>
          <p:nvPr/>
        </p:nvPicPr>
        <p:blipFill>
          <a:blip r:embed="rId9" cstate="print"/>
          <a:stretch>
            <a:fillRect/>
          </a:stretch>
        </p:blipFill>
        <p:spPr>
          <a:xfrm>
            <a:off x="2395129" y="1754854"/>
            <a:ext cx="957671" cy="974450"/>
          </a:xfrm>
          <a:prstGeom prst="rect">
            <a:avLst/>
          </a:prstGeom>
        </p:spPr>
      </p:pic>
      <p:sp>
        <p:nvSpPr>
          <p:cNvPr id="17" name="object 17"/>
          <p:cNvSpPr txBox="1"/>
          <p:nvPr/>
        </p:nvSpPr>
        <p:spPr>
          <a:xfrm>
            <a:off x="398932" y="1371600"/>
            <a:ext cx="2270872" cy="228619"/>
          </a:xfrm>
          <a:prstGeom prst="rect">
            <a:avLst/>
          </a:prstGeom>
        </p:spPr>
        <p:txBody>
          <a:bodyPr vert="horz" wrap="square" lIns="0" tIns="11206" rIns="0" bIns="0" rtlCol="0">
            <a:spAutoFit/>
          </a:bodyPr>
          <a:lstStyle/>
          <a:p>
            <a:pPr marL="11206">
              <a:spcBef>
                <a:spcPts val="88"/>
              </a:spcBef>
            </a:pPr>
            <a:r>
              <a:rPr sz="1412" b="1" dirty="0">
                <a:solidFill>
                  <a:srgbClr val="020302"/>
                </a:solidFill>
                <a:latin typeface="Arial"/>
                <a:cs typeface="Arial"/>
              </a:rPr>
              <a:t>PRODUCT</a:t>
            </a:r>
            <a:r>
              <a:rPr sz="1412" b="1" spc="238" dirty="0">
                <a:solidFill>
                  <a:srgbClr val="020302"/>
                </a:solidFill>
                <a:latin typeface="Arial"/>
                <a:cs typeface="Arial"/>
              </a:rPr>
              <a:t> </a:t>
            </a:r>
            <a:r>
              <a:rPr sz="1412" b="1" spc="-9" dirty="0">
                <a:solidFill>
                  <a:srgbClr val="020302"/>
                </a:solidFill>
                <a:latin typeface="Arial"/>
                <a:cs typeface="Arial"/>
              </a:rPr>
              <a:t>COMPARISON</a:t>
            </a:r>
            <a:endParaRPr sz="1412">
              <a:latin typeface="Arial"/>
              <a:cs typeface="Arial"/>
            </a:endParaRPr>
          </a:p>
        </p:txBody>
      </p:sp>
      <p:sp>
        <p:nvSpPr>
          <p:cNvPr id="18" name="object 18"/>
          <p:cNvSpPr/>
          <p:nvPr/>
        </p:nvSpPr>
        <p:spPr>
          <a:xfrm>
            <a:off x="403413" y="1619159"/>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25" name="object 12">
            <a:extLst>
              <a:ext uri="{FF2B5EF4-FFF2-40B4-BE49-F238E27FC236}">
                <a16:creationId xmlns:a16="http://schemas.microsoft.com/office/drawing/2014/main" id="{6AFB8287-81A2-247C-D7EC-47F0C7441378}"/>
              </a:ext>
            </a:extLst>
          </p:cNvPr>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26" name="object 13">
            <a:extLst>
              <a:ext uri="{FF2B5EF4-FFF2-40B4-BE49-F238E27FC236}">
                <a16:creationId xmlns:a16="http://schemas.microsoft.com/office/drawing/2014/main" id="{8FB00787-FCDA-EF78-8F34-CCC70435458D}"/>
              </a:ext>
            </a:extLst>
          </p:cNvPr>
          <p:cNvSpPr txBox="1">
            <a:spLocks noGrp="1"/>
          </p:cNvSpPr>
          <p:nvPr>
            <p:ph type="title"/>
          </p:nvPr>
        </p:nvSpPr>
        <p:spPr>
          <a:xfrm>
            <a:off x="370590" y="426191"/>
            <a:ext cx="1594037" cy="447332"/>
          </a:xfrm>
          <a:prstGeom prst="rect">
            <a:avLst/>
          </a:prstGeom>
        </p:spPr>
        <p:txBody>
          <a:bodyPr vert="horz" wrap="square" lIns="0" tIns="0" rIns="0" bIns="0" rtlCol="0" anchor="ctr" anchorCtr="0">
            <a:spAutoFit/>
          </a:bodyPr>
          <a:lstStyle/>
          <a:p>
            <a:pPr marL="22414">
              <a:lnSpc>
                <a:spcPts val="2453"/>
              </a:lnSpc>
              <a:spcBef>
                <a:spcPts val="88"/>
              </a:spcBef>
            </a:pPr>
            <a:r>
              <a:rPr dirty="0"/>
              <a:t>VENU</a:t>
            </a:r>
            <a:r>
              <a:rPr sz="1853" baseline="31746" dirty="0"/>
              <a:t>® </a:t>
            </a:r>
            <a:r>
              <a:rPr dirty="0"/>
              <a:t>X1</a:t>
            </a:r>
          </a:p>
          <a:p>
            <a:pPr marL="34181">
              <a:lnSpc>
                <a:spcPts val="865"/>
              </a:lnSpc>
            </a:pPr>
            <a:r>
              <a:rPr sz="794" dirty="0"/>
              <a:t>PREMIUM GPS SMARTWATCH</a:t>
            </a:r>
          </a:p>
        </p:txBody>
      </p:sp>
      <p:sp>
        <p:nvSpPr>
          <p:cNvPr id="27" name="object 17">
            <a:extLst>
              <a:ext uri="{FF2B5EF4-FFF2-40B4-BE49-F238E27FC236}">
                <a16:creationId xmlns:a16="http://schemas.microsoft.com/office/drawing/2014/main" id="{9CB62E98-84FA-BD3D-409F-819281392B6D}"/>
              </a:ext>
            </a:extLst>
          </p:cNvPr>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sp>
        <p:nvSpPr>
          <p:cNvPr id="28" name="object 25">
            <a:extLst>
              <a:ext uri="{FF2B5EF4-FFF2-40B4-BE49-F238E27FC236}">
                <a16:creationId xmlns:a16="http://schemas.microsoft.com/office/drawing/2014/main" id="{41C3D720-DBBC-8EFE-5985-9BA9F389E5EB}"/>
              </a:ext>
            </a:extLst>
          </p:cNvPr>
          <p:cNvSpPr txBox="1">
            <a:spLocks noGrp="1"/>
          </p:cNvSpPr>
          <p:nvPr>
            <p:ph type="sldNum" sz="quarter" idx="7"/>
          </p:nvPr>
        </p:nvSpPr>
        <p:spPr>
          <a:xfrm>
            <a:off x="3272888" y="9648377"/>
            <a:ext cx="278570" cy="85958"/>
          </a:xfrm>
          <a:prstGeom prst="rect">
            <a:avLst/>
          </a:prstGeom>
        </p:spPr>
        <p:txBody>
          <a:bodyPr vert="horz" wrap="square" lIns="0" tIns="4482" rIns="0" bIns="0" rtlCol="0">
            <a:spAutoFit/>
          </a:bodyPr>
          <a:lstStyle/>
          <a:p>
            <a:pPr marL="33619">
              <a:spcBef>
                <a:spcPts val="35"/>
              </a:spcBef>
            </a:pPr>
            <a:fld id="{81D60167-4931-47E6-BA6A-407CBD079E47}" type="slidenum">
              <a:rPr dirty="0"/>
              <a:pPr marL="33619">
                <a:spcBef>
                  <a:spcPts val="35"/>
                </a:spcBef>
              </a:pPr>
              <a:t>4</a:t>
            </a:fld>
            <a:r>
              <a:rPr spc="-4" dirty="0"/>
              <a:t> </a:t>
            </a:r>
            <a:r>
              <a:rPr dirty="0"/>
              <a:t>of</a:t>
            </a:r>
            <a:r>
              <a:rPr spc="-4" dirty="0"/>
              <a:t> </a:t>
            </a:r>
            <a:r>
              <a:rPr lang="en-GB" spc="-44" dirty="0"/>
              <a:t>6</a:t>
            </a:r>
            <a:endParaRPr spc="-4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p:nvPr/>
        </p:nvSpPr>
        <p:spPr>
          <a:xfrm>
            <a:off x="6418495" y="7693197"/>
            <a:ext cx="0" cy="269501"/>
          </a:xfrm>
          <a:custGeom>
            <a:avLst/>
            <a:gdLst/>
            <a:ahLst/>
            <a:cxnLst/>
            <a:rect l="l" t="t" r="r" b="b"/>
            <a:pathLst>
              <a:path h="305434">
                <a:moveTo>
                  <a:pt x="0" y="304863"/>
                </a:moveTo>
                <a:lnTo>
                  <a:pt x="0" y="0"/>
                </a:lnTo>
              </a:path>
            </a:pathLst>
          </a:custGeom>
          <a:ln w="12700">
            <a:solidFill>
              <a:srgbClr val="FFFFFF"/>
            </a:solidFill>
          </a:ln>
        </p:spPr>
        <p:txBody>
          <a:bodyPr wrap="square" lIns="0" tIns="0" rIns="0" bIns="0" rtlCol="0"/>
          <a:lstStyle/>
          <a:p>
            <a:endParaRPr/>
          </a:p>
        </p:txBody>
      </p:sp>
      <p:sp>
        <p:nvSpPr>
          <p:cNvPr id="23" name="object 23"/>
          <p:cNvSpPr/>
          <p:nvPr/>
        </p:nvSpPr>
        <p:spPr>
          <a:xfrm>
            <a:off x="6418495" y="8096689"/>
            <a:ext cx="0" cy="269501"/>
          </a:xfrm>
          <a:custGeom>
            <a:avLst/>
            <a:gdLst/>
            <a:ahLst/>
            <a:cxnLst/>
            <a:rect l="l" t="t" r="r" b="b"/>
            <a:pathLst>
              <a:path h="305434">
                <a:moveTo>
                  <a:pt x="0" y="304863"/>
                </a:moveTo>
                <a:lnTo>
                  <a:pt x="0" y="0"/>
                </a:lnTo>
              </a:path>
            </a:pathLst>
          </a:custGeom>
          <a:ln w="12700">
            <a:solidFill>
              <a:srgbClr val="FFFFFF"/>
            </a:solidFill>
          </a:ln>
        </p:spPr>
        <p:txBody>
          <a:bodyPr wrap="square" lIns="0" tIns="0" rIns="0" bIns="0" rtlCol="0"/>
          <a:lstStyle/>
          <a:p>
            <a:endParaRPr/>
          </a:p>
        </p:txBody>
      </p:sp>
      <p:sp>
        <p:nvSpPr>
          <p:cNvPr id="24" name="object 24"/>
          <p:cNvSpPr/>
          <p:nvPr/>
        </p:nvSpPr>
        <p:spPr>
          <a:xfrm>
            <a:off x="6418495" y="8500189"/>
            <a:ext cx="0" cy="135031"/>
          </a:xfrm>
          <a:custGeom>
            <a:avLst/>
            <a:gdLst/>
            <a:ahLst/>
            <a:cxnLst/>
            <a:rect l="l" t="t" r="r" b="b"/>
            <a:pathLst>
              <a:path h="153034">
                <a:moveTo>
                  <a:pt x="0" y="152425"/>
                </a:moveTo>
                <a:lnTo>
                  <a:pt x="0" y="0"/>
                </a:lnTo>
              </a:path>
            </a:pathLst>
          </a:custGeom>
          <a:ln w="12700">
            <a:solidFill>
              <a:srgbClr val="FFFFFF"/>
            </a:solidFill>
          </a:ln>
        </p:spPr>
        <p:txBody>
          <a:bodyPr wrap="square" lIns="0" tIns="0" rIns="0" bIns="0" rtlCol="0"/>
          <a:lstStyle/>
          <a:p>
            <a:endParaRPr/>
          </a:p>
        </p:txBody>
      </p:sp>
      <p:sp>
        <p:nvSpPr>
          <p:cNvPr id="37" name="object 37"/>
          <p:cNvSpPr txBox="1"/>
          <p:nvPr/>
        </p:nvSpPr>
        <p:spPr>
          <a:xfrm>
            <a:off x="398932" y="1738101"/>
            <a:ext cx="2692213" cy="228619"/>
          </a:xfrm>
          <a:prstGeom prst="rect">
            <a:avLst/>
          </a:prstGeom>
        </p:spPr>
        <p:txBody>
          <a:bodyPr vert="horz" wrap="square" lIns="0" tIns="11206" rIns="0" bIns="0" rtlCol="0">
            <a:spAutoFit/>
          </a:bodyPr>
          <a:lstStyle/>
          <a:p>
            <a:pPr marL="11206">
              <a:spcBef>
                <a:spcPts val="88"/>
              </a:spcBef>
            </a:pPr>
            <a:r>
              <a:rPr sz="1412" b="1" dirty="0">
                <a:solidFill>
                  <a:srgbClr val="020302"/>
                </a:solidFill>
                <a:latin typeface="Arial"/>
                <a:cs typeface="Arial"/>
              </a:rPr>
              <a:t>PRODUCT</a:t>
            </a:r>
            <a:r>
              <a:rPr sz="1412" b="1" spc="238" dirty="0">
                <a:solidFill>
                  <a:srgbClr val="020302"/>
                </a:solidFill>
                <a:latin typeface="Arial"/>
                <a:cs typeface="Arial"/>
              </a:rPr>
              <a:t> </a:t>
            </a:r>
            <a:r>
              <a:rPr sz="1412" b="1" spc="-9" dirty="0">
                <a:solidFill>
                  <a:srgbClr val="020302"/>
                </a:solidFill>
                <a:latin typeface="Arial"/>
                <a:cs typeface="Arial"/>
              </a:rPr>
              <a:t>CONFIGURATIONS</a:t>
            </a:r>
            <a:endParaRPr sz="1412">
              <a:latin typeface="Arial"/>
              <a:cs typeface="Arial"/>
            </a:endParaRPr>
          </a:p>
        </p:txBody>
      </p:sp>
      <p:sp>
        <p:nvSpPr>
          <p:cNvPr id="39" name="object 39"/>
          <p:cNvSpPr txBox="1"/>
          <p:nvPr/>
        </p:nvSpPr>
        <p:spPr>
          <a:xfrm>
            <a:off x="5630822" y="1787244"/>
            <a:ext cx="834838" cy="92748"/>
          </a:xfrm>
          <a:prstGeom prst="rect">
            <a:avLst/>
          </a:prstGeom>
        </p:spPr>
        <p:txBody>
          <a:bodyPr vert="horz" wrap="square" lIns="0" tIns="11206" rIns="0" bIns="0" rtlCol="0">
            <a:spAutoFit/>
          </a:bodyPr>
          <a:lstStyle/>
          <a:p>
            <a:pPr marL="254953"/>
            <a:r>
              <a:rPr sz="529" dirty="0">
                <a:solidFill>
                  <a:srgbClr val="231F20"/>
                </a:solidFill>
                <a:latin typeface="Tahoma"/>
                <a:cs typeface="Tahoma"/>
              </a:rPr>
              <a:t>HTS:</a:t>
            </a:r>
            <a:r>
              <a:rPr sz="529" spc="-26" dirty="0">
                <a:solidFill>
                  <a:srgbClr val="231F20"/>
                </a:solidFill>
                <a:latin typeface="Tahoma"/>
                <a:cs typeface="Tahoma"/>
              </a:rPr>
              <a:t> </a:t>
            </a:r>
            <a:r>
              <a:rPr lang="en-GB" sz="529" spc="-9" dirty="0">
                <a:solidFill>
                  <a:srgbClr val="231F20"/>
                </a:solidFill>
                <a:latin typeface="Tahoma"/>
                <a:cs typeface="Tahoma"/>
              </a:rPr>
              <a:t>8517620000</a:t>
            </a:r>
            <a:endParaRPr sz="529" dirty="0">
              <a:latin typeface="Tahoma"/>
              <a:cs typeface="Tahoma"/>
            </a:endParaRPr>
          </a:p>
        </p:txBody>
      </p:sp>
      <p:sp>
        <p:nvSpPr>
          <p:cNvPr id="43" name="object 43"/>
          <p:cNvSpPr/>
          <p:nvPr/>
        </p:nvSpPr>
        <p:spPr>
          <a:xfrm>
            <a:off x="4844571" y="2428269"/>
            <a:ext cx="0" cy="314325"/>
          </a:xfrm>
          <a:custGeom>
            <a:avLst/>
            <a:gdLst/>
            <a:ahLst/>
            <a:cxnLst/>
            <a:rect l="l" t="t" r="r" b="b"/>
            <a:pathLst>
              <a:path h="356235">
                <a:moveTo>
                  <a:pt x="0" y="355612"/>
                </a:moveTo>
                <a:lnTo>
                  <a:pt x="0" y="0"/>
                </a:lnTo>
              </a:path>
            </a:pathLst>
          </a:custGeom>
          <a:ln w="12700">
            <a:solidFill>
              <a:srgbClr val="FFFFFF"/>
            </a:solidFill>
          </a:ln>
        </p:spPr>
        <p:txBody>
          <a:bodyPr wrap="square" lIns="0" tIns="0" rIns="0" bIns="0" rtlCol="0"/>
          <a:lstStyle/>
          <a:p>
            <a:endParaRPr/>
          </a:p>
        </p:txBody>
      </p:sp>
      <p:sp>
        <p:nvSpPr>
          <p:cNvPr id="44" name="object 44"/>
          <p:cNvSpPr/>
          <p:nvPr/>
        </p:nvSpPr>
        <p:spPr>
          <a:xfrm>
            <a:off x="6458160" y="2428269"/>
            <a:ext cx="0" cy="314325"/>
          </a:xfrm>
          <a:custGeom>
            <a:avLst/>
            <a:gdLst/>
            <a:ahLst/>
            <a:cxnLst/>
            <a:rect l="l" t="t" r="r" b="b"/>
            <a:pathLst>
              <a:path h="356235">
                <a:moveTo>
                  <a:pt x="0" y="355612"/>
                </a:moveTo>
                <a:lnTo>
                  <a:pt x="0" y="0"/>
                </a:lnTo>
              </a:path>
            </a:pathLst>
          </a:custGeom>
          <a:ln w="12700">
            <a:solidFill>
              <a:srgbClr val="FFFFFF"/>
            </a:solidFill>
          </a:ln>
        </p:spPr>
        <p:txBody>
          <a:bodyPr wrap="square" lIns="0" tIns="0" rIns="0" bIns="0" rtlCol="0"/>
          <a:lstStyle/>
          <a:p>
            <a:endParaRPr/>
          </a:p>
        </p:txBody>
      </p:sp>
      <p:sp>
        <p:nvSpPr>
          <p:cNvPr id="59" name="object 59"/>
          <p:cNvSpPr txBox="1"/>
          <p:nvPr/>
        </p:nvSpPr>
        <p:spPr>
          <a:xfrm>
            <a:off x="397748" y="2118157"/>
            <a:ext cx="513790" cy="147058"/>
          </a:xfrm>
          <a:prstGeom prst="rect">
            <a:avLst/>
          </a:prstGeom>
        </p:spPr>
        <p:txBody>
          <a:bodyPr vert="horz" wrap="square" lIns="0" tIns="11206" rIns="0" bIns="0" rtlCol="0">
            <a:spAutoFit/>
          </a:bodyPr>
          <a:lstStyle/>
          <a:p>
            <a:pPr marL="11206">
              <a:spcBef>
                <a:spcPts val="88"/>
              </a:spcBef>
            </a:pPr>
            <a:r>
              <a:rPr sz="882" b="1" dirty="0">
                <a:solidFill>
                  <a:srgbClr val="020302"/>
                </a:solidFill>
                <a:latin typeface="Arial"/>
                <a:cs typeface="Arial"/>
              </a:rPr>
              <a:t>VENU</a:t>
            </a:r>
            <a:r>
              <a:rPr sz="882" b="1" spc="128" dirty="0">
                <a:solidFill>
                  <a:srgbClr val="020302"/>
                </a:solidFill>
                <a:latin typeface="Arial"/>
                <a:cs typeface="Arial"/>
              </a:rPr>
              <a:t> </a:t>
            </a:r>
            <a:r>
              <a:rPr sz="882" b="1" spc="-22" dirty="0">
                <a:solidFill>
                  <a:srgbClr val="020302"/>
                </a:solidFill>
                <a:latin typeface="Arial"/>
                <a:cs typeface="Arial"/>
              </a:rPr>
              <a:t>X1</a:t>
            </a:r>
            <a:endParaRPr sz="882" dirty="0">
              <a:latin typeface="Arial"/>
              <a:cs typeface="Arial"/>
            </a:endParaRPr>
          </a:p>
        </p:txBody>
      </p:sp>
      <p:sp>
        <p:nvSpPr>
          <p:cNvPr id="60" name="object 60"/>
          <p:cNvSpPr txBox="1"/>
          <p:nvPr/>
        </p:nvSpPr>
        <p:spPr>
          <a:xfrm>
            <a:off x="363352" y="7030767"/>
            <a:ext cx="2763371" cy="228619"/>
          </a:xfrm>
          <a:prstGeom prst="rect">
            <a:avLst/>
          </a:prstGeom>
        </p:spPr>
        <p:txBody>
          <a:bodyPr vert="horz" wrap="square" lIns="0" tIns="11206" rIns="0" bIns="0" rtlCol="0">
            <a:spAutoFit/>
          </a:bodyPr>
          <a:lstStyle/>
          <a:p>
            <a:pPr marL="11206">
              <a:spcBef>
                <a:spcPts val="88"/>
              </a:spcBef>
            </a:pPr>
            <a:r>
              <a:rPr sz="1412" b="1" dirty="0">
                <a:solidFill>
                  <a:srgbClr val="020302"/>
                </a:solidFill>
                <a:latin typeface="Arial"/>
                <a:cs typeface="Arial"/>
              </a:rPr>
              <a:t>PACKAGING</a:t>
            </a:r>
            <a:r>
              <a:rPr sz="1412" b="1" spc="243" dirty="0">
                <a:solidFill>
                  <a:srgbClr val="020302"/>
                </a:solidFill>
                <a:latin typeface="Arial"/>
                <a:cs typeface="Arial"/>
              </a:rPr>
              <a:t> </a:t>
            </a:r>
            <a:r>
              <a:rPr sz="1412" b="1" spc="-9" dirty="0">
                <a:solidFill>
                  <a:srgbClr val="020302"/>
                </a:solidFill>
                <a:latin typeface="Arial"/>
                <a:cs typeface="Arial"/>
              </a:rPr>
              <a:t>SPECIFICATIONS</a:t>
            </a:r>
            <a:endParaRPr sz="1412" dirty="0">
              <a:latin typeface="Arial"/>
              <a:cs typeface="Arial"/>
            </a:endParaRPr>
          </a:p>
        </p:txBody>
      </p:sp>
      <p:sp>
        <p:nvSpPr>
          <p:cNvPr id="61" name="object 61"/>
          <p:cNvSpPr/>
          <p:nvPr/>
        </p:nvSpPr>
        <p:spPr>
          <a:xfrm>
            <a:off x="373370" y="7314511"/>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62" name="object 62"/>
          <p:cNvSpPr txBox="1"/>
          <p:nvPr/>
        </p:nvSpPr>
        <p:spPr>
          <a:xfrm>
            <a:off x="382611" y="5801142"/>
            <a:ext cx="2575112" cy="228619"/>
          </a:xfrm>
          <a:prstGeom prst="rect">
            <a:avLst/>
          </a:prstGeom>
        </p:spPr>
        <p:txBody>
          <a:bodyPr vert="horz" wrap="square" lIns="0" tIns="11206" rIns="0" bIns="0" rtlCol="0">
            <a:spAutoFit/>
          </a:bodyPr>
          <a:lstStyle/>
          <a:p>
            <a:pPr marL="11206">
              <a:spcBef>
                <a:spcPts val="88"/>
              </a:spcBef>
            </a:pPr>
            <a:r>
              <a:rPr sz="1412" b="1" dirty="0">
                <a:solidFill>
                  <a:srgbClr val="020302"/>
                </a:solidFill>
                <a:latin typeface="Arial"/>
                <a:cs typeface="Arial"/>
              </a:rPr>
              <a:t>PHYSICAL</a:t>
            </a:r>
            <a:r>
              <a:rPr sz="1412" b="1" spc="300" dirty="0">
                <a:solidFill>
                  <a:srgbClr val="020302"/>
                </a:solidFill>
                <a:latin typeface="Arial"/>
                <a:cs typeface="Arial"/>
              </a:rPr>
              <a:t> </a:t>
            </a:r>
            <a:r>
              <a:rPr sz="1412" b="1" spc="-9" dirty="0">
                <a:solidFill>
                  <a:srgbClr val="020302"/>
                </a:solidFill>
                <a:latin typeface="Arial"/>
                <a:cs typeface="Arial"/>
              </a:rPr>
              <a:t>SPECIFICATIONS</a:t>
            </a:r>
            <a:endParaRPr sz="1412" dirty="0">
              <a:latin typeface="Arial"/>
              <a:cs typeface="Arial"/>
            </a:endParaRPr>
          </a:p>
        </p:txBody>
      </p:sp>
      <p:sp>
        <p:nvSpPr>
          <p:cNvPr id="63" name="object 63"/>
          <p:cNvSpPr/>
          <p:nvPr/>
        </p:nvSpPr>
        <p:spPr>
          <a:xfrm>
            <a:off x="388273" y="6077285"/>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pic>
        <p:nvPicPr>
          <p:cNvPr id="86" name="object 86"/>
          <p:cNvPicPr/>
          <p:nvPr/>
        </p:nvPicPr>
        <p:blipFill>
          <a:blip r:embed="rId2" cstate="print"/>
          <a:stretch>
            <a:fillRect/>
          </a:stretch>
        </p:blipFill>
        <p:spPr>
          <a:xfrm>
            <a:off x="0" y="2179811"/>
            <a:ext cx="1672786" cy="1672783"/>
          </a:xfrm>
          <a:prstGeom prst="rect">
            <a:avLst/>
          </a:prstGeom>
        </p:spPr>
      </p:pic>
      <p:pic>
        <p:nvPicPr>
          <p:cNvPr id="87" name="object 87"/>
          <p:cNvPicPr/>
          <p:nvPr/>
        </p:nvPicPr>
        <p:blipFill>
          <a:blip r:embed="rId3" cstate="print"/>
          <a:stretch>
            <a:fillRect/>
          </a:stretch>
        </p:blipFill>
        <p:spPr>
          <a:xfrm>
            <a:off x="-37620" y="4068996"/>
            <a:ext cx="1672787" cy="1672787"/>
          </a:xfrm>
          <a:prstGeom prst="rect">
            <a:avLst/>
          </a:prstGeom>
        </p:spPr>
      </p:pic>
      <p:grpSp>
        <p:nvGrpSpPr>
          <p:cNvPr id="88" name="object 88"/>
          <p:cNvGrpSpPr/>
          <p:nvPr/>
        </p:nvGrpSpPr>
        <p:grpSpPr>
          <a:xfrm>
            <a:off x="0" y="7260712"/>
            <a:ext cx="3426759" cy="1894915"/>
            <a:chOff x="0" y="7644607"/>
            <a:chExt cx="3883660" cy="2147570"/>
          </a:xfrm>
        </p:grpSpPr>
        <p:pic>
          <p:nvPicPr>
            <p:cNvPr id="89" name="object 89"/>
            <p:cNvPicPr/>
            <p:nvPr/>
          </p:nvPicPr>
          <p:blipFill>
            <a:blip r:embed="rId4" cstate="print"/>
            <a:stretch>
              <a:fillRect/>
            </a:stretch>
          </p:blipFill>
          <p:spPr>
            <a:xfrm>
              <a:off x="0" y="7644612"/>
              <a:ext cx="2134387" cy="2147087"/>
            </a:xfrm>
            <a:prstGeom prst="rect">
              <a:avLst/>
            </a:prstGeom>
          </p:spPr>
        </p:pic>
        <p:pic>
          <p:nvPicPr>
            <p:cNvPr id="90" name="object 90"/>
            <p:cNvPicPr/>
            <p:nvPr/>
          </p:nvPicPr>
          <p:blipFill>
            <a:blip r:embed="rId5" cstate="print"/>
            <a:stretch>
              <a:fillRect/>
            </a:stretch>
          </p:blipFill>
          <p:spPr>
            <a:xfrm>
              <a:off x="1736140" y="7644607"/>
              <a:ext cx="2147093" cy="2147093"/>
            </a:xfrm>
            <a:prstGeom prst="rect">
              <a:avLst/>
            </a:prstGeom>
          </p:spPr>
        </p:pic>
      </p:grpSp>
      <p:sp>
        <p:nvSpPr>
          <p:cNvPr id="96" name="object 12">
            <a:extLst>
              <a:ext uri="{FF2B5EF4-FFF2-40B4-BE49-F238E27FC236}">
                <a16:creationId xmlns:a16="http://schemas.microsoft.com/office/drawing/2014/main" id="{CD4DE379-14B9-102C-67FC-9A3696021490}"/>
              </a:ext>
            </a:extLst>
          </p:cNvPr>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97" name="object 13">
            <a:extLst>
              <a:ext uri="{FF2B5EF4-FFF2-40B4-BE49-F238E27FC236}">
                <a16:creationId xmlns:a16="http://schemas.microsoft.com/office/drawing/2014/main" id="{C6497161-0F06-8A4E-0BC2-FCDD09ADD861}"/>
              </a:ext>
            </a:extLst>
          </p:cNvPr>
          <p:cNvSpPr txBox="1">
            <a:spLocks noGrp="1"/>
          </p:cNvSpPr>
          <p:nvPr>
            <p:ph type="title"/>
          </p:nvPr>
        </p:nvSpPr>
        <p:spPr>
          <a:xfrm>
            <a:off x="370590" y="426191"/>
            <a:ext cx="1594037" cy="447332"/>
          </a:xfrm>
          <a:prstGeom prst="rect">
            <a:avLst/>
          </a:prstGeom>
        </p:spPr>
        <p:txBody>
          <a:bodyPr vert="horz" wrap="square" lIns="0" tIns="0" rIns="0" bIns="0" rtlCol="0" anchor="ctr" anchorCtr="0">
            <a:spAutoFit/>
          </a:bodyPr>
          <a:lstStyle/>
          <a:p>
            <a:pPr marL="22414">
              <a:lnSpc>
                <a:spcPts val="2453"/>
              </a:lnSpc>
              <a:spcBef>
                <a:spcPts val="88"/>
              </a:spcBef>
            </a:pPr>
            <a:r>
              <a:rPr dirty="0"/>
              <a:t>VENU</a:t>
            </a:r>
            <a:r>
              <a:rPr sz="1853" baseline="31746" dirty="0"/>
              <a:t>® </a:t>
            </a:r>
            <a:r>
              <a:rPr dirty="0"/>
              <a:t>X1</a:t>
            </a:r>
          </a:p>
          <a:p>
            <a:pPr marL="34181">
              <a:lnSpc>
                <a:spcPts val="865"/>
              </a:lnSpc>
            </a:pPr>
            <a:r>
              <a:rPr sz="794" dirty="0"/>
              <a:t>PREMIUM GPS SMARTWATCH</a:t>
            </a:r>
          </a:p>
        </p:txBody>
      </p:sp>
      <p:sp>
        <p:nvSpPr>
          <p:cNvPr id="98" name="object 17">
            <a:extLst>
              <a:ext uri="{FF2B5EF4-FFF2-40B4-BE49-F238E27FC236}">
                <a16:creationId xmlns:a16="http://schemas.microsoft.com/office/drawing/2014/main" id="{C79CD8BF-48E0-F52F-6CE9-648F85F335BD}"/>
              </a:ext>
            </a:extLst>
          </p:cNvPr>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sp>
        <p:nvSpPr>
          <p:cNvPr id="99" name="object 25">
            <a:extLst>
              <a:ext uri="{FF2B5EF4-FFF2-40B4-BE49-F238E27FC236}">
                <a16:creationId xmlns:a16="http://schemas.microsoft.com/office/drawing/2014/main" id="{0603F946-E549-A0A9-0ADB-B3AFE6CF1E90}"/>
              </a:ext>
            </a:extLst>
          </p:cNvPr>
          <p:cNvSpPr txBox="1">
            <a:spLocks noGrp="1"/>
          </p:cNvSpPr>
          <p:nvPr>
            <p:ph type="sldNum" sz="quarter" idx="7"/>
          </p:nvPr>
        </p:nvSpPr>
        <p:spPr>
          <a:xfrm>
            <a:off x="3272888" y="9648377"/>
            <a:ext cx="278570" cy="85958"/>
          </a:xfrm>
          <a:prstGeom prst="rect">
            <a:avLst/>
          </a:prstGeom>
        </p:spPr>
        <p:txBody>
          <a:bodyPr vert="horz" wrap="square" lIns="0" tIns="4482" rIns="0" bIns="0" rtlCol="0">
            <a:spAutoFit/>
          </a:bodyPr>
          <a:lstStyle/>
          <a:p>
            <a:pPr marL="33619">
              <a:spcBef>
                <a:spcPts val="35"/>
              </a:spcBef>
            </a:pPr>
            <a:fld id="{81D60167-4931-47E6-BA6A-407CBD079E47}" type="slidenum">
              <a:rPr dirty="0"/>
              <a:pPr marL="33619">
                <a:spcBef>
                  <a:spcPts val="35"/>
                </a:spcBef>
              </a:pPr>
              <a:t>5</a:t>
            </a:fld>
            <a:r>
              <a:rPr spc="-4" dirty="0"/>
              <a:t> </a:t>
            </a:r>
            <a:r>
              <a:rPr dirty="0"/>
              <a:t>of</a:t>
            </a:r>
            <a:r>
              <a:rPr spc="-4" dirty="0"/>
              <a:t> </a:t>
            </a:r>
            <a:r>
              <a:rPr lang="en-GB" spc="-44" dirty="0"/>
              <a:t>6</a:t>
            </a:r>
            <a:endParaRPr spc="-44" dirty="0"/>
          </a:p>
        </p:txBody>
      </p:sp>
      <p:graphicFrame>
        <p:nvGraphicFramePr>
          <p:cNvPr id="36" name="object 7">
            <a:extLst>
              <a:ext uri="{FF2B5EF4-FFF2-40B4-BE49-F238E27FC236}">
                <a16:creationId xmlns:a16="http://schemas.microsoft.com/office/drawing/2014/main" id="{3CE8FBFC-89C7-BA12-5B96-180380FAE610}"/>
              </a:ext>
            </a:extLst>
          </p:cNvPr>
          <p:cNvGraphicFramePr>
            <a:graphicFrameLocks noGrp="1"/>
          </p:cNvGraphicFramePr>
          <p:nvPr>
            <p:extLst>
              <p:ext uri="{D42A27DB-BD31-4B8C-83A1-F6EECF244321}">
                <p14:modId xmlns:p14="http://schemas.microsoft.com/office/powerpoint/2010/main" val="1618327248"/>
              </p:ext>
            </p:extLst>
          </p:nvPr>
        </p:nvGraphicFramePr>
        <p:xfrm>
          <a:off x="1872134" y="3042777"/>
          <a:ext cx="4567314" cy="542348"/>
        </p:xfrm>
        <a:graphic>
          <a:graphicData uri="http://schemas.openxmlformats.org/drawingml/2006/table">
            <a:tbl>
              <a:tblPr firstRow="1" bandRow="1">
                <a:tableStyleId>{2D5ABB26-0587-4C30-8999-92F81FD0307C}</a:tableStyleId>
              </a:tblPr>
              <a:tblGrid>
                <a:gridCol w="1480666">
                  <a:extLst>
                    <a:ext uri="{9D8B030D-6E8A-4147-A177-3AD203B41FA5}">
                      <a16:colId xmlns:a16="http://schemas.microsoft.com/office/drawing/2014/main" val="20000"/>
                    </a:ext>
                  </a:extLst>
                </a:gridCol>
                <a:gridCol w="615436">
                  <a:extLst>
                    <a:ext uri="{9D8B030D-6E8A-4147-A177-3AD203B41FA5}">
                      <a16:colId xmlns:a16="http://schemas.microsoft.com/office/drawing/2014/main" val="20001"/>
                    </a:ext>
                  </a:extLst>
                </a:gridCol>
                <a:gridCol w="615436">
                  <a:extLst>
                    <a:ext uri="{9D8B030D-6E8A-4147-A177-3AD203B41FA5}">
                      <a16:colId xmlns:a16="http://schemas.microsoft.com/office/drawing/2014/main" val="20002"/>
                    </a:ext>
                  </a:extLst>
                </a:gridCol>
                <a:gridCol w="615436">
                  <a:extLst>
                    <a:ext uri="{9D8B030D-6E8A-4147-A177-3AD203B41FA5}">
                      <a16:colId xmlns:a16="http://schemas.microsoft.com/office/drawing/2014/main" val="3724563980"/>
                    </a:ext>
                  </a:extLst>
                </a:gridCol>
                <a:gridCol w="670766">
                  <a:extLst>
                    <a:ext uri="{9D8B030D-6E8A-4147-A177-3AD203B41FA5}">
                      <a16:colId xmlns:a16="http://schemas.microsoft.com/office/drawing/2014/main" val="20003"/>
                    </a:ext>
                  </a:extLst>
                </a:gridCol>
                <a:gridCol w="569574">
                  <a:extLst>
                    <a:ext uri="{9D8B030D-6E8A-4147-A177-3AD203B41FA5}">
                      <a16:colId xmlns:a16="http://schemas.microsoft.com/office/drawing/2014/main" val="20004"/>
                    </a:ext>
                  </a:extLst>
                </a:gridCol>
              </a:tblGrid>
              <a:tr h="279845">
                <a:tc>
                  <a:txBody>
                    <a:bodyPr/>
                    <a:lstStyle/>
                    <a:p>
                      <a:pPr marL="0" marR="49530" algn="ctr">
                        <a:lnSpc>
                          <a:spcPct val="100000"/>
                        </a:lnSpc>
                        <a:spcBef>
                          <a:spcPts val="860"/>
                        </a:spcBef>
                      </a:pPr>
                      <a:r>
                        <a:rPr sz="500" b="1" dirty="0">
                          <a:solidFill>
                            <a:schemeClr val="tx1"/>
                          </a:solidFill>
                          <a:latin typeface="Arial"/>
                          <a:ea typeface="+mn-ea"/>
                          <a:cs typeface="Arial"/>
                        </a:rPr>
                        <a:t>DESCRIPTION</a:t>
                      </a:r>
                    </a:p>
                  </a:txBody>
                  <a:tcPr marL="0" marR="0" marT="1905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sz="500" b="1" dirty="0">
                          <a:solidFill>
                            <a:schemeClr val="tx1"/>
                          </a:solidFill>
                          <a:latin typeface="Arial"/>
                          <a:ea typeface="+mn-ea"/>
                          <a:cs typeface="Arial"/>
                        </a:rPr>
                        <a:t>SK</a:t>
                      </a:r>
                      <a:r>
                        <a:rPr lang="en-GB" sz="500" b="1" dirty="0">
                          <a:solidFill>
                            <a:schemeClr val="tx1"/>
                          </a:solidFill>
                          <a:latin typeface="Arial"/>
                          <a:ea typeface="+mn-ea"/>
                          <a:cs typeface="Arial"/>
                        </a:rPr>
                        <a:t>U</a:t>
                      </a: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sz="500" b="1" dirty="0">
                          <a:solidFill>
                            <a:schemeClr val="tx1"/>
                          </a:solidFill>
                          <a:latin typeface="Arial"/>
                          <a:ea typeface="+mn-ea"/>
                          <a:cs typeface="Arial"/>
                        </a:rPr>
                        <a:t>UPC</a:t>
                      </a:r>
                    </a:p>
                  </a:txBody>
                  <a:tcPr marL="0" marR="0" marT="1905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RRP</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TYPE OF DISTRIBUTION </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MARKETPLACE BAN</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262503">
                <a:tc>
                  <a:txBody>
                    <a:bodyPr/>
                    <a:lstStyle/>
                    <a:p>
                      <a:pPr algn="ctr">
                        <a:lnSpc>
                          <a:spcPct val="100000"/>
                        </a:lnSpc>
                      </a:pPr>
                      <a:r>
                        <a:rPr lang="en-GB" sz="600" b="1" dirty="0">
                          <a:solidFill>
                            <a:srgbClr val="231F20"/>
                          </a:solidFill>
                          <a:latin typeface="Arial"/>
                          <a:cs typeface="Arial"/>
                        </a:rPr>
                        <a:t>Black with Slate Titanium Caseback and</a:t>
                      </a:r>
                    </a:p>
                    <a:p>
                      <a:pPr algn="ctr">
                        <a:lnSpc>
                          <a:spcPct val="100000"/>
                        </a:lnSpc>
                      </a:pPr>
                      <a:r>
                        <a:rPr lang="en-GB" sz="600" b="1" dirty="0">
                          <a:solidFill>
                            <a:srgbClr val="231F20"/>
                          </a:solidFill>
                          <a:latin typeface="Arial"/>
                          <a:cs typeface="Arial"/>
                        </a:rPr>
                        <a:t>Black ComfortFit Nylon Band</a:t>
                      </a:r>
                    </a:p>
                  </a:txBody>
                  <a:tcPr marL="0" marR="0" marT="0" marB="0" anchor="ctr">
                    <a:lnR w="12700">
                      <a:solidFill>
                        <a:srgbClr val="FFFFFF"/>
                      </a:solidFill>
                      <a:prstDash val="solid"/>
                    </a:lnR>
                    <a:solidFill>
                      <a:srgbClr val="F5F6F6"/>
                    </a:solidFill>
                  </a:tcPr>
                </a:tc>
                <a:tc>
                  <a:txBody>
                    <a:bodyPr/>
                    <a:lstStyle/>
                    <a:p>
                      <a:pPr algn="ctr">
                        <a:lnSpc>
                          <a:spcPct val="100000"/>
                        </a:lnSpc>
                      </a:pPr>
                      <a:r>
                        <a:rPr lang="en-GB" sz="600" dirty="0">
                          <a:latin typeface="Arial"/>
                          <a:cs typeface="Arial"/>
                        </a:rPr>
                        <a:t>010-02980-02</a:t>
                      </a:r>
                      <a:endParaRPr sz="600" dirty="0">
                        <a:latin typeface="Arial"/>
                        <a:cs typeface="Arial"/>
                      </a:endParaRPr>
                    </a:p>
                  </a:txBody>
                  <a:tcPr marL="0" marR="0" marT="0" marB="0" anchor="ctr">
                    <a:lnL w="12700">
                      <a:solidFill>
                        <a:srgbClr val="FFFFFF"/>
                      </a:solidFill>
                      <a:prstDash val="solid"/>
                    </a:lnL>
                    <a:lnR w="12700">
                      <a:solidFill>
                        <a:srgbClr val="FFFFFF"/>
                      </a:solidFill>
                      <a:prstDash val="solid"/>
                    </a:lnR>
                    <a:solidFill>
                      <a:srgbClr val="F5F6F6"/>
                    </a:solidFill>
                  </a:tcPr>
                </a:tc>
                <a:tc>
                  <a:txBody>
                    <a:bodyPr/>
                    <a:lstStyle/>
                    <a:p>
                      <a:pPr algn="ctr">
                        <a:lnSpc>
                          <a:spcPct val="100000"/>
                        </a:lnSpc>
                        <a:spcBef>
                          <a:spcPts val="25"/>
                        </a:spcBef>
                      </a:pPr>
                      <a:r>
                        <a:rPr lang="en-GB" sz="600" dirty="0">
                          <a:latin typeface="Arial"/>
                          <a:cs typeface="Arial"/>
                        </a:rPr>
                        <a:t>753759342760</a:t>
                      </a:r>
                      <a:endParaRPr sz="600" dirty="0">
                        <a:highlight>
                          <a:srgbClr val="FFFF00"/>
                        </a:highlight>
                        <a:latin typeface="Arial"/>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solidFill>
                      <a:srgbClr val="F5F6F6"/>
                    </a:solidFill>
                  </a:tcPr>
                </a:tc>
                <a:tc>
                  <a:txBody>
                    <a:bodyPr/>
                    <a:lstStyle/>
                    <a:p>
                      <a:pPr algn="ctr">
                        <a:lnSpc>
                          <a:spcPct val="100000"/>
                        </a:lnSpc>
                        <a:spcBef>
                          <a:spcPts val="575"/>
                        </a:spcBef>
                      </a:pPr>
                      <a:r>
                        <a:rPr lang="en-GB" sz="600" dirty="0">
                          <a:solidFill>
                            <a:srgbClr val="231F20"/>
                          </a:solidFill>
                          <a:latin typeface="Arial"/>
                          <a:ea typeface="+mn-ea"/>
                          <a:cs typeface="Arial"/>
                        </a:rPr>
                        <a:t>€799.99</a:t>
                      </a:r>
                      <a:endParaRPr sz="6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tc>
                  <a:txBody>
                    <a:bodyPr/>
                    <a:lstStyle/>
                    <a:p>
                      <a:pPr marR="49530" algn="ctr">
                        <a:lnSpc>
                          <a:spcPct val="100000"/>
                        </a:lnSpc>
                      </a:pPr>
                      <a:r>
                        <a:rPr lang="en-GB" sz="600" dirty="0">
                          <a:solidFill>
                            <a:srgbClr val="231F20"/>
                          </a:solidFill>
                          <a:latin typeface="Arial"/>
                          <a:ea typeface="+mn-ea"/>
                          <a:cs typeface="Arial"/>
                        </a:rPr>
                        <a:t>Exclusive </a:t>
                      </a:r>
                      <a:endParaRPr sz="6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5F6F6"/>
                    </a:solidFill>
                  </a:tcPr>
                </a:tc>
                <a:tc>
                  <a:txBody>
                    <a:bodyPr/>
                    <a:lstStyle/>
                    <a:p>
                      <a:pPr marR="49530" algn="ctr">
                        <a:lnSpc>
                          <a:spcPct val="100000"/>
                        </a:lnSpc>
                      </a:pPr>
                      <a:r>
                        <a:rPr lang="en-GB" sz="600" dirty="0">
                          <a:solidFill>
                            <a:srgbClr val="231F20"/>
                          </a:solidFill>
                          <a:latin typeface="Arial"/>
                          <a:ea typeface="+mn-ea"/>
                          <a:cs typeface="Arial"/>
                        </a:rPr>
                        <a:t>Yes</a:t>
                      </a:r>
                      <a:endParaRPr sz="600" dirty="0">
                        <a:solidFill>
                          <a:srgbClr val="231F20"/>
                        </a:solidFill>
                        <a:latin typeface="Arial"/>
                        <a:ea typeface="+mn-ea"/>
                        <a:cs typeface="Arial"/>
                      </a:endParaRPr>
                    </a:p>
                  </a:txBody>
                  <a:tcPr marL="0" marR="0" marT="0" marB="0" anchor="ctr">
                    <a:lnL w="12700">
                      <a:solidFill>
                        <a:srgbClr val="FFFFFF"/>
                      </a:solidFill>
                      <a:prstDash val="solid"/>
                    </a:lnL>
                    <a:solidFill>
                      <a:srgbClr val="F5F6F6"/>
                    </a:solidFill>
                  </a:tcPr>
                </a:tc>
                <a:extLst>
                  <a:ext uri="{0D108BD9-81ED-4DB2-BD59-A6C34878D82A}">
                    <a16:rowId xmlns:a16="http://schemas.microsoft.com/office/drawing/2014/main" val="10001"/>
                  </a:ext>
                </a:extLst>
              </a:tr>
            </a:tbl>
          </a:graphicData>
        </a:graphic>
      </p:graphicFrame>
      <p:graphicFrame>
        <p:nvGraphicFramePr>
          <p:cNvPr id="85" name="object 38">
            <a:extLst>
              <a:ext uri="{FF2B5EF4-FFF2-40B4-BE49-F238E27FC236}">
                <a16:creationId xmlns:a16="http://schemas.microsoft.com/office/drawing/2014/main" id="{F8BDD61D-B5AC-3E95-E0F9-C4B415DFAB99}"/>
              </a:ext>
            </a:extLst>
          </p:cNvPr>
          <p:cNvGraphicFramePr>
            <a:graphicFrameLocks noGrp="1"/>
          </p:cNvGraphicFramePr>
          <p:nvPr>
            <p:extLst>
              <p:ext uri="{D42A27DB-BD31-4B8C-83A1-F6EECF244321}">
                <p14:modId xmlns:p14="http://schemas.microsoft.com/office/powerpoint/2010/main" val="2937653982"/>
              </p:ext>
            </p:extLst>
          </p:nvPr>
        </p:nvGraphicFramePr>
        <p:xfrm>
          <a:off x="1883283" y="2341474"/>
          <a:ext cx="4556163" cy="625145"/>
        </p:xfrm>
        <a:graphic>
          <a:graphicData uri="http://schemas.openxmlformats.org/drawingml/2006/table">
            <a:tbl>
              <a:tblPr firstRow="1" bandRow="1">
                <a:tableStyleId>{2D5ABB26-0587-4C30-8999-92F81FD0307C}</a:tableStyleId>
              </a:tblPr>
              <a:tblGrid>
                <a:gridCol w="2552537">
                  <a:extLst>
                    <a:ext uri="{9D8B030D-6E8A-4147-A177-3AD203B41FA5}">
                      <a16:colId xmlns:a16="http://schemas.microsoft.com/office/drawing/2014/main" val="20001"/>
                    </a:ext>
                  </a:extLst>
                </a:gridCol>
                <a:gridCol w="2003626">
                  <a:extLst>
                    <a:ext uri="{9D8B030D-6E8A-4147-A177-3AD203B41FA5}">
                      <a16:colId xmlns:a16="http://schemas.microsoft.com/office/drawing/2014/main" val="20002"/>
                    </a:ext>
                  </a:extLst>
                </a:gridCol>
              </a:tblGrid>
              <a:tr h="207726">
                <a:tc>
                  <a:txBody>
                    <a:bodyPr/>
                    <a:lstStyle/>
                    <a:p>
                      <a:pPr marL="1270" algn="ctr">
                        <a:lnSpc>
                          <a:spcPts val="885"/>
                        </a:lnSpc>
                      </a:pPr>
                      <a:r>
                        <a:rPr sz="500" b="1" spc="-10" dirty="0">
                          <a:solidFill>
                            <a:srgbClr val="231F20"/>
                          </a:solidFill>
                          <a:latin typeface="Arial"/>
                          <a:cs typeface="Arial"/>
                        </a:rPr>
                        <a:t>INCLUDES</a:t>
                      </a:r>
                      <a:endParaRPr sz="500" dirty="0">
                        <a:latin typeface="Arial"/>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algn="ctr">
                        <a:lnSpc>
                          <a:spcPts val="885"/>
                        </a:lnSpc>
                      </a:pPr>
                      <a:r>
                        <a:rPr sz="500" b="1" dirty="0">
                          <a:solidFill>
                            <a:srgbClr val="231F20"/>
                          </a:solidFill>
                          <a:latin typeface="Arial"/>
                          <a:cs typeface="Arial"/>
                        </a:rPr>
                        <a:t>COUNTRY</a:t>
                      </a:r>
                      <a:r>
                        <a:rPr sz="500" b="1" spc="20" dirty="0">
                          <a:solidFill>
                            <a:srgbClr val="231F20"/>
                          </a:solidFill>
                          <a:latin typeface="Arial"/>
                          <a:cs typeface="Arial"/>
                        </a:rPr>
                        <a:t> </a:t>
                      </a:r>
                      <a:r>
                        <a:rPr sz="500" b="1" dirty="0">
                          <a:solidFill>
                            <a:srgbClr val="231F20"/>
                          </a:solidFill>
                          <a:latin typeface="Arial"/>
                          <a:cs typeface="Arial"/>
                        </a:rPr>
                        <a:t>OF</a:t>
                      </a:r>
                      <a:r>
                        <a:rPr sz="500" b="1" spc="25" dirty="0">
                          <a:solidFill>
                            <a:srgbClr val="231F20"/>
                          </a:solidFill>
                          <a:latin typeface="Arial"/>
                          <a:cs typeface="Arial"/>
                        </a:rPr>
                        <a:t> </a:t>
                      </a:r>
                      <a:r>
                        <a:rPr sz="500" b="1" spc="-10" dirty="0">
                          <a:solidFill>
                            <a:srgbClr val="231F20"/>
                          </a:solidFill>
                          <a:latin typeface="Arial"/>
                          <a:cs typeface="Arial"/>
                        </a:rPr>
                        <a:t>ORIGIN</a:t>
                      </a:r>
                      <a:endParaRPr sz="500" dirty="0">
                        <a:latin typeface="Arial"/>
                        <a:cs typeface="Arial"/>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417419">
                <a:tc>
                  <a:txBody>
                    <a:bodyPr/>
                    <a:lstStyle/>
                    <a:p>
                      <a:pPr marL="0" marR="4483" indent="0" algn="ctr">
                        <a:lnSpc>
                          <a:spcPts val="700"/>
                        </a:lnSpc>
                      </a:pPr>
                      <a:r>
                        <a:rPr lang="fr-FR" sz="600" dirty="0">
                          <a:solidFill>
                            <a:srgbClr val="020302"/>
                          </a:solidFill>
                          <a:latin typeface="Arial"/>
                          <a:cs typeface="Arial"/>
                        </a:rPr>
                        <a:t>Venu X1, charging/data cable, documentation</a:t>
                      </a:r>
                      <a:endParaRPr lang="en-GB" sz="600" dirty="0">
                        <a:solidFill>
                          <a:srgbClr val="020302"/>
                        </a:solidFill>
                        <a:latin typeface="Arial"/>
                        <a:cs typeface="Arial"/>
                      </a:endParaRPr>
                    </a:p>
                  </a:txBody>
                  <a:tcPr marL="0" marR="0" marT="0" marB="0" anchor="ctr">
                    <a:lnL w="12700">
                      <a:solidFill>
                        <a:srgbClr val="FFFFFF"/>
                      </a:solidFill>
                      <a:prstDash val="solid"/>
                    </a:lnL>
                    <a:lnR w="12700">
                      <a:solidFill>
                        <a:srgbClr val="FFFFFF"/>
                      </a:solidFill>
                      <a:prstDash val="solid"/>
                    </a:lnR>
                    <a:solidFill>
                      <a:srgbClr val="F5F6F6"/>
                    </a:solidFill>
                  </a:tcPr>
                </a:tc>
                <a:tc>
                  <a:txBody>
                    <a:bodyPr/>
                    <a:lstStyle/>
                    <a:p>
                      <a:pPr marR="4483" algn="ctr">
                        <a:lnSpc>
                          <a:spcPct val="100000"/>
                        </a:lnSpc>
                      </a:pPr>
                      <a:r>
                        <a:rPr lang="en-GB" sz="600" dirty="0">
                          <a:solidFill>
                            <a:srgbClr val="020302"/>
                          </a:solidFill>
                          <a:latin typeface="Arial"/>
                          <a:cs typeface="Arial"/>
                        </a:rPr>
                        <a:t>Made in Taiwan. Cable made in</a:t>
                      </a:r>
                    </a:p>
                    <a:p>
                      <a:pPr marR="4483" algn="ctr">
                        <a:lnSpc>
                          <a:spcPct val="100000"/>
                        </a:lnSpc>
                      </a:pPr>
                      <a:r>
                        <a:rPr lang="en-GB" sz="600" dirty="0">
                          <a:solidFill>
                            <a:srgbClr val="020302"/>
                          </a:solidFill>
                          <a:latin typeface="Arial"/>
                          <a:cs typeface="Arial"/>
                        </a:rPr>
                        <a:t>Taiwan, Myanmar or China.</a:t>
                      </a:r>
                    </a:p>
                  </a:txBody>
                  <a:tcPr marL="0" marR="0" marT="0" marB="0" anchor="ctr">
                    <a:lnL w="12700">
                      <a:solidFill>
                        <a:srgbClr val="FFFFFF"/>
                      </a:solidFill>
                      <a:prstDash val="solid"/>
                    </a:lnL>
                    <a:lnR w="12700">
                      <a:solidFill>
                        <a:srgbClr val="FFFFFF"/>
                      </a:solidFill>
                      <a:prstDash val="solid"/>
                    </a:lnR>
                    <a:solidFill>
                      <a:srgbClr val="F5F6F6"/>
                    </a:solidFill>
                  </a:tcPr>
                </a:tc>
                <a:extLst>
                  <a:ext uri="{0D108BD9-81ED-4DB2-BD59-A6C34878D82A}">
                    <a16:rowId xmlns:a16="http://schemas.microsoft.com/office/drawing/2014/main" val="10001"/>
                  </a:ext>
                </a:extLst>
              </a:tr>
            </a:tbl>
          </a:graphicData>
        </a:graphic>
      </p:graphicFrame>
      <p:graphicFrame>
        <p:nvGraphicFramePr>
          <p:cNvPr id="91" name="object 7">
            <a:extLst>
              <a:ext uri="{FF2B5EF4-FFF2-40B4-BE49-F238E27FC236}">
                <a16:creationId xmlns:a16="http://schemas.microsoft.com/office/drawing/2014/main" id="{147136A4-8574-CC2F-D372-E29E68E51D89}"/>
              </a:ext>
            </a:extLst>
          </p:cNvPr>
          <p:cNvGraphicFramePr>
            <a:graphicFrameLocks noGrp="1"/>
          </p:cNvGraphicFramePr>
          <p:nvPr>
            <p:extLst>
              <p:ext uri="{D42A27DB-BD31-4B8C-83A1-F6EECF244321}">
                <p14:modId xmlns:p14="http://schemas.microsoft.com/office/powerpoint/2010/main" val="650710880"/>
              </p:ext>
            </p:extLst>
          </p:nvPr>
        </p:nvGraphicFramePr>
        <p:xfrm>
          <a:off x="1828800" y="4790047"/>
          <a:ext cx="4610647" cy="542348"/>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val="20000"/>
                    </a:ext>
                  </a:extLst>
                </a:gridCol>
                <a:gridCol w="611513">
                  <a:extLst>
                    <a:ext uri="{9D8B030D-6E8A-4147-A177-3AD203B41FA5}">
                      <a16:colId xmlns:a16="http://schemas.microsoft.com/office/drawing/2014/main" val="20001"/>
                    </a:ext>
                  </a:extLst>
                </a:gridCol>
                <a:gridCol w="611513">
                  <a:extLst>
                    <a:ext uri="{9D8B030D-6E8A-4147-A177-3AD203B41FA5}">
                      <a16:colId xmlns:a16="http://schemas.microsoft.com/office/drawing/2014/main" val="20002"/>
                    </a:ext>
                  </a:extLst>
                </a:gridCol>
                <a:gridCol w="611513">
                  <a:extLst>
                    <a:ext uri="{9D8B030D-6E8A-4147-A177-3AD203B41FA5}">
                      <a16:colId xmlns:a16="http://schemas.microsoft.com/office/drawing/2014/main" val="3724563980"/>
                    </a:ext>
                  </a:extLst>
                </a:gridCol>
                <a:gridCol w="677130">
                  <a:extLst>
                    <a:ext uri="{9D8B030D-6E8A-4147-A177-3AD203B41FA5}">
                      <a16:colId xmlns:a16="http://schemas.microsoft.com/office/drawing/2014/main" val="20003"/>
                    </a:ext>
                  </a:extLst>
                </a:gridCol>
                <a:gridCol w="574978">
                  <a:extLst>
                    <a:ext uri="{9D8B030D-6E8A-4147-A177-3AD203B41FA5}">
                      <a16:colId xmlns:a16="http://schemas.microsoft.com/office/drawing/2014/main" val="20004"/>
                    </a:ext>
                  </a:extLst>
                </a:gridCol>
              </a:tblGrid>
              <a:tr h="279845">
                <a:tc>
                  <a:txBody>
                    <a:bodyPr/>
                    <a:lstStyle/>
                    <a:p>
                      <a:pPr marL="0" marR="49530" algn="ctr">
                        <a:lnSpc>
                          <a:spcPct val="100000"/>
                        </a:lnSpc>
                        <a:spcBef>
                          <a:spcPts val="860"/>
                        </a:spcBef>
                      </a:pPr>
                      <a:r>
                        <a:rPr sz="500" b="1" dirty="0">
                          <a:solidFill>
                            <a:schemeClr val="tx1"/>
                          </a:solidFill>
                          <a:latin typeface="Arial"/>
                          <a:ea typeface="+mn-ea"/>
                          <a:cs typeface="Arial"/>
                        </a:rPr>
                        <a:t>DESCRIPTION</a:t>
                      </a:r>
                    </a:p>
                  </a:txBody>
                  <a:tcPr marL="0" marR="0" marT="1905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sz="500" b="1" dirty="0">
                          <a:solidFill>
                            <a:schemeClr val="tx1"/>
                          </a:solidFill>
                          <a:latin typeface="Arial"/>
                          <a:ea typeface="+mn-ea"/>
                          <a:cs typeface="Arial"/>
                        </a:rPr>
                        <a:t>SK</a:t>
                      </a:r>
                      <a:r>
                        <a:rPr lang="en-GB" sz="500" b="1" dirty="0">
                          <a:solidFill>
                            <a:schemeClr val="tx1"/>
                          </a:solidFill>
                          <a:latin typeface="Arial"/>
                          <a:ea typeface="+mn-ea"/>
                          <a:cs typeface="Arial"/>
                        </a:rPr>
                        <a:t>U</a:t>
                      </a: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sz="500" b="1" dirty="0">
                          <a:solidFill>
                            <a:schemeClr val="tx1"/>
                          </a:solidFill>
                          <a:latin typeface="Arial"/>
                          <a:ea typeface="+mn-ea"/>
                          <a:cs typeface="Arial"/>
                        </a:rPr>
                        <a:t>UPC</a:t>
                      </a:r>
                    </a:p>
                  </a:txBody>
                  <a:tcPr marL="0" marR="0" marT="1905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RRP</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TYPE OF DISTRIBUTION </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marL="0" marR="49530" algn="ctr">
                        <a:lnSpc>
                          <a:spcPct val="100000"/>
                        </a:lnSpc>
                        <a:spcBef>
                          <a:spcPts val="860"/>
                        </a:spcBef>
                      </a:pPr>
                      <a:r>
                        <a:rPr lang="en-GB" sz="500" b="1" dirty="0">
                          <a:solidFill>
                            <a:schemeClr val="tx1"/>
                          </a:solidFill>
                          <a:latin typeface="Arial"/>
                          <a:ea typeface="+mn-ea"/>
                          <a:cs typeface="Arial"/>
                        </a:rPr>
                        <a:t>MARKETPLACE BAN</a:t>
                      </a:r>
                      <a:endParaRPr sz="500" b="1" dirty="0">
                        <a:solidFill>
                          <a:schemeClr val="tx1"/>
                        </a:solidFill>
                        <a:latin typeface="Arial"/>
                        <a:ea typeface="+mn-ea"/>
                        <a:cs typeface="Arial"/>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262503">
                <a:tc>
                  <a:txBody>
                    <a:bodyPr/>
                    <a:lstStyle/>
                    <a:p>
                      <a:pPr algn="ctr">
                        <a:lnSpc>
                          <a:spcPct val="100000"/>
                        </a:lnSpc>
                      </a:pPr>
                      <a:r>
                        <a:rPr lang="en-GB" sz="600" b="1" dirty="0">
                          <a:solidFill>
                            <a:srgbClr val="231F20"/>
                          </a:solidFill>
                          <a:latin typeface="Arial"/>
                          <a:cs typeface="Arial"/>
                        </a:rPr>
                        <a:t>Moss with Titanium Caseback and Moss</a:t>
                      </a:r>
                    </a:p>
                    <a:p>
                      <a:pPr algn="ctr">
                        <a:lnSpc>
                          <a:spcPct val="100000"/>
                        </a:lnSpc>
                      </a:pPr>
                      <a:r>
                        <a:rPr lang="en-GB" sz="600" b="1" dirty="0">
                          <a:solidFill>
                            <a:srgbClr val="231F20"/>
                          </a:solidFill>
                          <a:latin typeface="Arial"/>
                          <a:cs typeface="Arial"/>
                        </a:rPr>
                        <a:t>ComfortFit Nylon Band</a:t>
                      </a:r>
                    </a:p>
                  </a:txBody>
                  <a:tcPr marL="0" marR="0" marT="0" marB="0" anchor="ctr">
                    <a:lnR w="12700">
                      <a:solidFill>
                        <a:srgbClr val="FFFFFF"/>
                      </a:solidFill>
                      <a:prstDash val="solid"/>
                    </a:lnR>
                    <a:solidFill>
                      <a:srgbClr val="F5F6F6"/>
                    </a:solidFill>
                  </a:tcPr>
                </a:tc>
                <a:tc>
                  <a:txBody>
                    <a:bodyPr/>
                    <a:lstStyle/>
                    <a:p>
                      <a:pPr algn="ctr">
                        <a:lnSpc>
                          <a:spcPct val="100000"/>
                        </a:lnSpc>
                      </a:pPr>
                      <a:r>
                        <a:rPr lang="en-GB" sz="600" dirty="0">
                          <a:latin typeface="Arial"/>
                          <a:cs typeface="Arial"/>
                        </a:rPr>
                        <a:t>010-02980-03</a:t>
                      </a:r>
                      <a:endParaRPr sz="600" dirty="0">
                        <a:latin typeface="Arial"/>
                        <a:cs typeface="Arial"/>
                      </a:endParaRPr>
                    </a:p>
                  </a:txBody>
                  <a:tcPr marL="0" marR="0" marT="0" marB="0" anchor="ctr">
                    <a:lnL w="12700">
                      <a:solidFill>
                        <a:srgbClr val="FFFFFF"/>
                      </a:solidFill>
                      <a:prstDash val="solid"/>
                    </a:lnL>
                    <a:lnR w="12700">
                      <a:solidFill>
                        <a:srgbClr val="FFFFFF"/>
                      </a:solidFill>
                      <a:prstDash val="solid"/>
                    </a:lnR>
                    <a:solidFill>
                      <a:srgbClr val="F5F6F6"/>
                    </a:solidFill>
                  </a:tcPr>
                </a:tc>
                <a:tc>
                  <a:txBody>
                    <a:bodyPr/>
                    <a:lstStyle/>
                    <a:p>
                      <a:pPr algn="ctr">
                        <a:lnSpc>
                          <a:spcPct val="100000"/>
                        </a:lnSpc>
                        <a:spcBef>
                          <a:spcPts val="25"/>
                        </a:spcBef>
                      </a:pPr>
                      <a:r>
                        <a:rPr lang="en-GB" sz="600" dirty="0">
                          <a:latin typeface="Arial"/>
                          <a:cs typeface="Arial"/>
                        </a:rPr>
                        <a:t>753759342777</a:t>
                      </a:r>
                      <a:endParaRPr sz="600" dirty="0">
                        <a:highlight>
                          <a:srgbClr val="FFFF00"/>
                        </a:highlight>
                        <a:latin typeface="Arial"/>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solidFill>
                      <a:srgbClr val="F5F6F6"/>
                    </a:solidFill>
                  </a:tcPr>
                </a:tc>
                <a:tc>
                  <a:txBody>
                    <a:bodyPr/>
                    <a:lstStyle/>
                    <a:p>
                      <a:pPr algn="ctr">
                        <a:lnSpc>
                          <a:spcPct val="100000"/>
                        </a:lnSpc>
                        <a:spcBef>
                          <a:spcPts val="575"/>
                        </a:spcBef>
                      </a:pPr>
                      <a:r>
                        <a:rPr lang="en-GB" sz="600" dirty="0">
                          <a:solidFill>
                            <a:srgbClr val="231F20"/>
                          </a:solidFill>
                          <a:latin typeface="Arial"/>
                          <a:ea typeface="+mn-ea"/>
                          <a:cs typeface="Arial"/>
                        </a:rPr>
                        <a:t>€799.99</a:t>
                      </a:r>
                      <a:endParaRPr sz="6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tc>
                  <a:txBody>
                    <a:bodyPr/>
                    <a:lstStyle/>
                    <a:p>
                      <a:pPr marR="49530" algn="ctr">
                        <a:lnSpc>
                          <a:spcPct val="100000"/>
                        </a:lnSpc>
                      </a:pPr>
                      <a:r>
                        <a:rPr lang="en-GB" sz="600" dirty="0">
                          <a:solidFill>
                            <a:srgbClr val="231F20"/>
                          </a:solidFill>
                          <a:latin typeface="Arial"/>
                          <a:ea typeface="+mn-ea"/>
                          <a:cs typeface="Arial"/>
                        </a:rPr>
                        <a:t>Exclusive </a:t>
                      </a:r>
                      <a:endParaRPr sz="6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5F6F6"/>
                    </a:solidFill>
                  </a:tcPr>
                </a:tc>
                <a:tc>
                  <a:txBody>
                    <a:bodyPr/>
                    <a:lstStyle/>
                    <a:p>
                      <a:pPr marR="49530" algn="ctr">
                        <a:lnSpc>
                          <a:spcPct val="100000"/>
                        </a:lnSpc>
                      </a:pPr>
                      <a:r>
                        <a:rPr lang="en-GB" sz="600" dirty="0">
                          <a:solidFill>
                            <a:srgbClr val="231F20"/>
                          </a:solidFill>
                          <a:latin typeface="Arial"/>
                          <a:ea typeface="+mn-ea"/>
                          <a:cs typeface="Arial"/>
                        </a:rPr>
                        <a:t>Yes</a:t>
                      </a:r>
                      <a:endParaRPr sz="600" dirty="0">
                        <a:solidFill>
                          <a:srgbClr val="231F20"/>
                        </a:solidFill>
                        <a:latin typeface="Arial"/>
                        <a:ea typeface="+mn-ea"/>
                        <a:cs typeface="Arial"/>
                      </a:endParaRPr>
                    </a:p>
                  </a:txBody>
                  <a:tcPr marL="0" marR="0" marT="0" marB="0" anchor="ctr">
                    <a:lnL w="12700">
                      <a:solidFill>
                        <a:srgbClr val="FFFFFF"/>
                      </a:solidFill>
                      <a:prstDash val="solid"/>
                    </a:lnL>
                    <a:solidFill>
                      <a:srgbClr val="F5F6F6"/>
                    </a:solidFill>
                  </a:tcPr>
                </a:tc>
                <a:extLst>
                  <a:ext uri="{0D108BD9-81ED-4DB2-BD59-A6C34878D82A}">
                    <a16:rowId xmlns:a16="http://schemas.microsoft.com/office/drawing/2014/main" val="10001"/>
                  </a:ext>
                </a:extLst>
              </a:tr>
            </a:tbl>
          </a:graphicData>
        </a:graphic>
      </p:graphicFrame>
      <p:graphicFrame>
        <p:nvGraphicFramePr>
          <p:cNvPr id="92" name="object 38">
            <a:extLst>
              <a:ext uri="{FF2B5EF4-FFF2-40B4-BE49-F238E27FC236}">
                <a16:creationId xmlns:a16="http://schemas.microsoft.com/office/drawing/2014/main" id="{91AC1D3F-2DBD-ED42-8F39-4DF435CE6A3C}"/>
              </a:ext>
            </a:extLst>
          </p:cNvPr>
          <p:cNvGraphicFramePr>
            <a:graphicFrameLocks noGrp="1"/>
          </p:cNvGraphicFramePr>
          <p:nvPr>
            <p:extLst>
              <p:ext uri="{D42A27DB-BD31-4B8C-83A1-F6EECF244321}">
                <p14:modId xmlns:p14="http://schemas.microsoft.com/office/powerpoint/2010/main" val="3113653503"/>
              </p:ext>
            </p:extLst>
          </p:nvPr>
        </p:nvGraphicFramePr>
        <p:xfrm>
          <a:off x="1828799" y="4101141"/>
          <a:ext cx="4610648" cy="625145"/>
        </p:xfrm>
        <a:graphic>
          <a:graphicData uri="http://schemas.openxmlformats.org/drawingml/2006/table">
            <a:tbl>
              <a:tblPr firstRow="1" bandRow="1">
                <a:tableStyleId>{2D5ABB26-0587-4C30-8999-92F81FD0307C}</a:tableStyleId>
              </a:tblPr>
              <a:tblGrid>
                <a:gridCol w="2583062">
                  <a:extLst>
                    <a:ext uri="{9D8B030D-6E8A-4147-A177-3AD203B41FA5}">
                      <a16:colId xmlns:a16="http://schemas.microsoft.com/office/drawing/2014/main" val="20001"/>
                    </a:ext>
                  </a:extLst>
                </a:gridCol>
                <a:gridCol w="2027586">
                  <a:extLst>
                    <a:ext uri="{9D8B030D-6E8A-4147-A177-3AD203B41FA5}">
                      <a16:colId xmlns:a16="http://schemas.microsoft.com/office/drawing/2014/main" val="20002"/>
                    </a:ext>
                  </a:extLst>
                </a:gridCol>
              </a:tblGrid>
              <a:tr h="207726">
                <a:tc>
                  <a:txBody>
                    <a:bodyPr/>
                    <a:lstStyle/>
                    <a:p>
                      <a:pPr marL="1270" algn="ctr">
                        <a:lnSpc>
                          <a:spcPts val="885"/>
                        </a:lnSpc>
                      </a:pPr>
                      <a:r>
                        <a:rPr sz="500" b="1" spc="-10" dirty="0">
                          <a:solidFill>
                            <a:srgbClr val="231F20"/>
                          </a:solidFill>
                          <a:latin typeface="Arial"/>
                          <a:cs typeface="Arial"/>
                        </a:rPr>
                        <a:t>INCLUDES</a:t>
                      </a:r>
                      <a:endParaRPr sz="500" dirty="0">
                        <a:latin typeface="Arial"/>
                        <a:cs typeface="Arial"/>
                      </a:endParaRPr>
                    </a:p>
                  </a:txBody>
                  <a:tcPr marL="0" marR="0" marT="0" marB="0" anchor="ctr">
                    <a:lnT w="6350" cap="flat" cmpd="sng" algn="ctr">
                      <a:solidFill>
                        <a:schemeClr val="tx1"/>
                      </a:solidFill>
                      <a:prstDash val="solid"/>
                      <a:round/>
                      <a:headEnd type="none" w="med" len="med"/>
                      <a:tailEnd type="none" w="med" len="med"/>
                    </a:lnT>
                  </a:tcPr>
                </a:tc>
                <a:tc>
                  <a:txBody>
                    <a:bodyPr/>
                    <a:lstStyle/>
                    <a:p>
                      <a:pPr algn="ctr">
                        <a:lnSpc>
                          <a:spcPts val="885"/>
                        </a:lnSpc>
                      </a:pPr>
                      <a:r>
                        <a:rPr sz="500" b="1" dirty="0">
                          <a:solidFill>
                            <a:srgbClr val="231F20"/>
                          </a:solidFill>
                          <a:latin typeface="Arial"/>
                          <a:cs typeface="Arial"/>
                        </a:rPr>
                        <a:t>COUNTRY</a:t>
                      </a:r>
                      <a:r>
                        <a:rPr sz="500" b="1" spc="20" dirty="0">
                          <a:solidFill>
                            <a:srgbClr val="231F20"/>
                          </a:solidFill>
                          <a:latin typeface="Arial"/>
                          <a:cs typeface="Arial"/>
                        </a:rPr>
                        <a:t> </a:t>
                      </a:r>
                      <a:r>
                        <a:rPr sz="500" b="1" dirty="0">
                          <a:solidFill>
                            <a:srgbClr val="231F20"/>
                          </a:solidFill>
                          <a:latin typeface="Arial"/>
                          <a:cs typeface="Arial"/>
                        </a:rPr>
                        <a:t>OF</a:t>
                      </a:r>
                      <a:r>
                        <a:rPr sz="500" b="1" spc="25" dirty="0">
                          <a:solidFill>
                            <a:srgbClr val="231F20"/>
                          </a:solidFill>
                          <a:latin typeface="Arial"/>
                          <a:cs typeface="Arial"/>
                        </a:rPr>
                        <a:t> </a:t>
                      </a:r>
                      <a:r>
                        <a:rPr sz="500" b="1" spc="-10" dirty="0">
                          <a:solidFill>
                            <a:srgbClr val="231F20"/>
                          </a:solidFill>
                          <a:latin typeface="Arial"/>
                          <a:cs typeface="Arial"/>
                        </a:rPr>
                        <a:t>ORIGIN</a:t>
                      </a:r>
                      <a:endParaRPr sz="500" dirty="0">
                        <a:latin typeface="Arial"/>
                        <a:cs typeface="Arial"/>
                      </a:endParaRPr>
                    </a:p>
                  </a:txBody>
                  <a:tcPr marL="0" marR="0" marT="0" marB="0" anchor="ct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417419">
                <a:tc>
                  <a:txBody>
                    <a:bodyPr/>
                    <a:lstStyle/>
                    <a:p>
                      <a:pPr marL="0" marR="4483" indent="0" algn="ctr">
                        <a:lnSpc>
                          <a:spcPts val="700"/>
                        </a:lnSpc>
                      </a:pPr>
                      <a:r>
                        <a:rPr lang="fr-FR" sz="600" dirty="0">
                          <a:solidFill>
                            <a:srgbClr val="020302"/>
                          </a:solidFill>
                          <a:latin typeface="Arial"/>
                          <a:cs typeface="Arial"/>
                        </a:rPr>
                        <a:t>Venu X1, charging/data cable, documentation</a:t>
                      </a:r>
                      <a:endParaRPr lang="en-GB" sz="600" dirty="0">
                        <a:solidFill>
                          <a:srgbClr val="020302"/>
                        </a:solidFill>
                        <a:latin typeface="Arial"/>
                        <a:cs typeface="Arial"/>
                      </a:endParaRPr>
                    </a:p>
                  </a:txBody>
                  <a:tcPr marL="0" marR="0" marT="0" marB="0" anchor="ctr">
                    <a:lnL w="12700">
                      <a:solidFill>
                        <a:srgbClr val="FFFFFF"/>
                      </a:solidFill>
                      <a:prstDash val="solid"/>
                    </a:lnL>
                    <a:lnR w="12700">
                      <a:solidFill>
                        <a:srgbClr val="FFFFFF"/>
                      </a:solidFill>
                      <a:prstDash val="solid"/>
                    </a:lnR>
                    <a:solidFill>
                      <a:srgbClr val="F5F6F6"/>
                    </a:solidFill>
                  </a:tcPr>
                </a:tc>
                <a:tc>
                  <a:txBody>
                    <a:bodyPr/>
                    <a:lstStyle/>
                    <a:p>
                      <a:pPr marR="4483" algn="ctr">
                        <a:lnSpc>
                          <a:spcPct val="100000"/>
                        </a:lnSpc>
                      </a:pPr>
                      <a:r>
                        <a:rPr lang="en-GB" sz="600" dirty="0">
                          <a:solidFill>
                            <a:srgbClr val="020302"/>
                          </a:solidFill>
                          <a:latin typeface="Arial"/>
                          <a:cs typeface="Arial"/>
                        </a:rPr>
                        <a:t>Made in Taiwan. Cable made in</a:t>
                      </a:r>
                    </a:p>
                    <a:p>
                      <a:pPr marR="4483" algn="ctr">
                        <a:lnSpc>
                          <a:spcPct val="100000"/>
                        </a:lnSpc>
                      </a:pPr>
                      <a:r>
                        <a:rPr lang="en-GB" sz="600" dirty="0">
                          <a:solidFill>
                            <a:srgbClr val="020302"/>
                          </a:solidFill>
                          <a:latin typeface="Arial"/>
                          <a:cs typeface="Arial"/>
                        </a:rPr>
                        <a:t>Taiwan, Myanmar or China.</a:t>
                      </a:r>
                    </a:p>
                  </a:txBody>
                  <a:tcPr marL="0" marR="0" marT="0" marB="0" anchor="ctr">
                    <a:lnL w="12700">
                      <a:solidFill>
                        <a:srgbClr val="FFFFFF"/>
                      </a:solidFill>
                      <a:prstDash val="solid"/>
                    </a:lnL>
                    <a:lnR w="12700">
                      <a:solidFill>
                        <a:srgbClr val="FFFFFF"/>
                      </a:solidFill>
                      <a:prstDash val="solid"/>
                    </a:lnR>
                    <a:solidFill>
                      <a:srgbClr val="F5F6F6"/>
                    </a:solidFill>
                  </a:tcPr>
                </a:tc>
                <a:extLst>
                  <a:ext uri="{0D108BD9-81ED-4DB2-BD59-A6C34878D82A}">
                    <a16:rowId xmlns:a16="http://schemas.microsoft.com/office/drawing/2014/main" val="10001"/>
                  </a:ext>
                </a:extLst>
              </a:tr>
            </a:tbl>
          </a:graphicData>
        </a:graphic>
      </p:graphicFrame>
      <p:graphicFrame>
        <p:nvGraphicFramePr>
          <p:cNvPr id="93" name="Table 92">
            <a:extLst>
              <a:ext uri="{FF2B5EF4-FFF2-40B4-BE49-F238E27FC236}">
                <a16:creationId xmlns:a16="http://schemas.microsoft.com/office/drawing/2014/main" id="{293CE301-EC4C-5D36-3903-F1DE37FF134F}"/>
              </a:ext>
            </a:extLst>
          </p:cNvPr>
          <p:cNvGraphicFramePr>
            <a:graphicFrameLocks noGrp="1"/>
          </p:cNvGraphicFramePr>
          <p:nvPr>
            <p:extLst>
              <p:ext uri="{D42A27DB-BD31-4B8C-83A1-F6EECF244321}">
                <p14:modId xmlns:p14="http://schemas.microsoft.com/office/powerpoint/2010/main" val="76618939"/>
              </p:ext>
            </p:extLst>
          </p:nvPr>
        </p:nvGraphicFramePr>
        <p:xfrm>
          <a:off x="394205" y="6144734"/>
          <a:ext cx="6045242" cy="755151"/>
        </p:xfrm>
        <a:graphic>
          <a:graphicData uri="http://schemas.openxmlformats.org/drawingml/2006/table">
            <a:tbl>
              <a:tblPr firstRow="1" bandRow="1"/>
              <a:tblGrid>
                <a:gridCol w="2505662">
                  <a:extLst>
                    <a:ext uri="{9D8B030D-6E8A-4147-A177-3AD203B41FA5}">
                      <a16:colId xmlns:a16="http://schemas.microsoft.com/office/drawing/2014/main" val="3462938529"/>
                    </a:ext>
                  </a:extLst>
                </a:gridCol>
                <a:gridCol w="3539580">
                  <a:extLst>
                    <a:ext uri="{9D8B030D-6E8A-4147-A177-3AD203B41FA5}">
                      <a16:colId xmlns:a16="http://schemas.microsoft.com/office/drawing/2014/main" val="1869322029"/>
                    </a:ext>
                  </a:extLst>
                </a:gridCol>
              </a:tblGrid>
              <a:tr h="195718">
                <a:tc>
                  <a:txBody>
                    <a:bodyPr/>
                    <a:lstStyle/>
                    <a:p>
                      <a:pPr marL="118110" marR="0" lvl="0" indent="0" algn="l" defTabSz="914400" eaLnBrk="1" fontAlgn="auto" latinLnBrk="0" hangingPunct="1">
                        <a:lnSpc>
                          <a:spcPct val="100000"/>
                        </a:lnSpc>
                        <a:spcBef>
                          <a:spcPts val="555"/>
                        </a:spcBef>
                        <a:spcAft>
                          <a:spcPts val="0"/>
                        </a:spcAft>
                        <a:buClrTx/>
                        <a:buSzTx/>
                        <a:buFontTx/>
                        <a:buNone/>
                        <a:tabLst/>
                        <a:defRPr/>
                      </a:pPr>
                      <a:endParaRPr lang="en-GB" sz="700" b="1" spc="0" dirty="0">
                        <a:solidFill>
                          <a:schemeClr val="tx1"/>
                        </a:solidFill>
                        <a:latin typeface="Arial"/>
                        <a:ea typeface="+mn-ea"/>
                        <a:cs typeface="Arial"/>
                      </a:endParaRPr>
                    </a:p>
                  </a:txBody>
                  <a:tcPr marL="0" marR="0" marT="0" marB="0" anchor="ctr">
                    <a:lnL>
                      <a:noFill/>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a:lnSpc>
                          <a:spcPct val="100000"/>
                        </a:lnSpc>
                      </a:pPr>
                      <a:r>
                        <a:rPr lang="en-GB" sz="600" b="1" spc="0" dirty="0">
                          <a:latin typeface="Arial"/>
                          <a:cs typeface="Arial"/>
                        </a:rPr>
                        <a:t>VENU X1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31847346"/>
                  </a:ext>
                </a:extLst>
              </a:tr>
              <a:tr h="212748">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0"/>
                        </a:spcBef>
                        <a:spcAft>
                          <a:spcPts val="0"/>
                        </a:spcAft>
                        <a:buClrTx/>
                        <a:buSzTx/>
                        <a:buFontTx/>
                        <a:buNone/>
                        <a:tabLst/>
                        <a:defRPr/>
                      </a:pPr>
                      <a:r>
                        <a:rPr lang="en-GB" sz="700" b="1" spc="0" dirty="0">
                          <a:solidFill>
                            <a:schemeClr val="tx1"/>
                          </a:solidFill>
                          <a:latin typeface="Arial"/>
                          <a:ea typeface="+mn-ea"/>
                          <a:cs typeface="Arial"/>
                        </a:rPr>
                        <a:t>Case Dimensions</a:t>
                      </a:r>
                    </a:p>
                  </a:txBody>
                  <a:tcPr marL="0" marR="0" marT="0" marB="0" anchor="ctr">
                    <a:lnL>
                      <a:noFill/>
                    </a:lnL>
                    <a:lnR w="12700">
                      <a:solidFill>
                        <a:srgbClr val="FFFFFF"/>
                      </a:solidFill>
                      <a:prstDash val="solid"/>
                    </a:lnR>
                    <a:lnT>
                      <a:noFill/>
                    </a:lnT>
                    <a:lnB>
                      <a:noFill/>
                    </a:lnB>
                    <a:lnTlToBr w="12700" cmpd="sng">
                      <a:noFill/>
                      <a:prstDash val="solid"/>
                    </a:lnTlToBr>
                    <a:lnBlToTr w="12700" cmpd="sng">
                      <a:noFill/>
                      <a:prstDash val="solid"/>
                    </a:lnBlToTr>
                    <a:solidFill>
                      <a:srgbClr val="F5F6F6"/>
                    </a:solid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algn="ctr">
                        <a:spcBef>
                          <a:spcPts val="401"/>
                        </a:spcBef>
                      </a:pPr>
                      <a:r>
                        <a:rPr lang="en-GB" sz="600" spc="0" dirty="0">
                          <a:solidFill>
                            <a:srgbClr val="000101"/>
                          </a:solidFill>
                          <a:latin typeface="Arial"/>
                          <a:cs typeface="Arial"/>
                        </a:rPr>
                        <a:t>41.1 x 46.3 x 7.9 mm</a:t>
                      </a:r>
                      <a:endParaRPr lang="en-GB" sz="600" spc="0" dirty="0">
                        <a:latin typeface="Arial"/>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5F6F6"/>
                    </a:solidFill>
                  </a:tcPr>
                </a:tc>
                <a:extLst>
                  <a:ext uri="{0D108BD9-81ED-4DB2-BD59-A6C34878D82A}">
                    <a16:rowId xmlns:a16="http://schemas.microsoft.com/office/drawing/2014/main" val="1977303705"/>
                  </a:ext>
                </a:extLst>
              </a:tr>
              <a:tr h="164052">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0"/>
                        </a:spcBef>
                        <a:spcAft>
                          <a:spcPts val="0"/>
                        </a:spcAft>
                        <a:buClrTx/>
                        <a:buSzTx/>
                        <a:buFontTx/>
                        <a:buNone/>
                        <a:tabLst/>
                        <a:defRPr/>
                      </a:pPr>
                      <a:r>
                        <a:rPr lang="en-GB" sz="700" b="1" spc="0" dirty="0">
                          <a:solidFill>
                            <a:schemeClr val="tx1"/>
                          </a:solidFill>
                          <a:latin typeface="Arial"/>
                          <a:ea typeface="+mn-ea"/>
                          <a:cs typeface="Arial"/>
                        </a:rPr>
                        <a:t>Weight</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algn="ctr">
                        <a:spcBef>
                          <a:spcPts val="88"/>
                        </a:spcBef>
                      </a:pPr>
                      <a:r>
                        <a:rPr lang="en-GB" sz="600" spc="0" dirty="0">
                          <a:latin typeface="Arial"/>
                          <a:cs typeface="Arial"/>
                        </a:rPr>
                        <a:t>34 g </a:t>
                      </a:r>
                      <a:r>
                        <a:rPr lang="en-GB" sz="600" spc="0" dirty="0">
                          <a:highlight>
                            <a:srgbClr val="FFFF00"/>
                          </a:highlight>
                          <a:latin typeface="Arial"/>
                          <a:cs typeface="Arial"/>
                        </a:rPr>
                        <a:t>| </a:t>
                      </a:r>
                      <a:r>
                        <a:rPr lang="en-GB" sz="600" strike="sngStrike" spc="0" dirty="0">
                          <a:solidFill>
                            <a:srgbClr val="FF0000"/>
                          </a:solidFill>
                          <a:latin typeface="Arial"/>
                          <a:cs typeface="Arial"/>
                        </a:rPr>
                        <a:t>with nylon band;</a:t>
                      </a:r>
                    </a:p>
                    <a:p>
                      <a:pPr algn="ctr">
                        <a:spcBef>
                          <a:spcPts val="88"/>
                        </a:spcBef>
                      </a:pPr>
                      <a:r>
                        <a:rPr lang="en-GB" sz="600" spc="0" dirty="0">
                          <a:latin typeface="Arial"/>
                          <a:cs typeface="Arial"/>
                        </a:rPr>
                        <a:t>40 g with </a:t>
                      </a:r>
                      <a:r>
                        <a:rPr lang="en-GB" sz="600" spc="0" dirty="0" err="1">
                          <a:latin typeface="Arial"/>
                          <a:cs typeface="Arial"/>
                        </a:rPr>
                        <a:t>ComfortFit</a:t>
                      </a:r>
                      <a:r>
                        <a:rPr lang="en-GB" sz="600" spc="0" dirty="0">
                          <a:latin typeface="Arial"/>
                          <a:cs typeface="Arial"/>
                        </a:rPr>
                        <a:t> band</a:t>
                      </a:r>
                      <a:endParaRPr lang="pt-BR" sz="600" spc="0" dirty="0">
                        <a:latin typeface="Arial"/>
                        <a:cs typeface="Arial"/>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30746552"/>
                  </a:ext>
                </a:extLst>
              </a:tr>
              <a:tr h="151105">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0"/>
                        </a:spcBef>
                        <a:spcAft>
                          <a:spcPts val="0"/>
                        </a:spcAft>
                        <a:buClrTx/>
                        <a:buSzTx/>
                        <a:buFontTx/>
                        <a:buNone/>
                        <a:tabLst/>
                        <a:defRPr/>
                      </a:pPr>
                      <a:r>
                        <a:rPr lang="en-GB" sz="700" b="1" spc="0" dirty="0">
                          <a:solidFill>
                            <a:schemeClr val="tx1"/>
                          </a:solidFill>
                          <a:latin typeface="Arial"/>
                          <a:ea typeface="+mn-ea"/>
                          <a:cs typeface="Arial"/>
                        </a:rPr>
                        <a:t>Band width</a:t>
                      </a:r>
                      <a:endParaRPr sz="700" b="1" spc="0" dirty="0">
                        <a:solidFill>
                          <a:schemeClr val="tx1"/>
                        </a:solidFill>
                        <a:latin typeface="Arial"/>
                        <a:ea typeface="+mn-ea"/>
                        <a:cs typeface="Arial"/>
                      </a:endParaRPr>
                    </a:p>
                  </a:txBody>
                  <a:tcPr marL="0" marR="0" marT="0" marB="0" anchor="ctr">
                    <a:lnL>
                      <a:noFill/>
                    </a:lnL>
                    <a:lnR w="12700">
                      <a:solidFill>
                        <a:srgbClr val="FFFFFF"/>
                      </a:solidFill>
                      <a:prstDash val="solid"/>
                    </a:lnR>
                    <a:lnT>
                      <a:noFill/>
                    </a:lnT>
                    <a:lnB>
                      <a:noFill/>
                    </a:lnB>
                    <a:lnTlToBr w="12700" cmpd="sng">
                      <a:noFill/>
                      <a:prstDash val="solid"/>
                    </a:lnTlToBr>
                    <a:lnBlToTr w="12700" cmpd="sng">
                      <a:noFill/>
                      <a:prstDash val="solid"/>
                    </a:lnBlToTr>
                    <a:solidFill>
                      <a:srgbClr val="F5F6F6"/>
                    </a:solid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270" marR="0" lvl="0" indent="0" algn="ctr" defTabSz="914400" eaLnBrk="1" fontAlgn="auto" latinLnBrk="0" hangingPunct="1">
                        <a:lnSpc>
                          <a:spcPct val="100000"/>
                        </a:lnSpc>
                        <a:spcBef>
                          <a:spcPts val="0"/>
                        </a:spcBef>
                        <a:spcAft>
                          <a:spcPts val="0"/>
                        </a:spcAft>
                        <a:buClrTx/>
                        <a:buSzTx/>
                        <a:buFontTx/>
                        <a:buNone/>
                        <a:tabLst/>
                        <a:defRPr/>
                      </a:pPr>
                      <a:r>
                        <a:rPr lang="en-GB" sz="600" spc="0" dirty="0">
                          <a:latin typeface="Arial"/>
                          <a:cs typeface="Arial"/>
                        </a:rPr>
                        <a:t>24 mm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5F6F6"/>
                    </a:solidFill>
                  </a:tcPr>
                </a:tc>
                <a:extLst>
                  <a:ext uri="{0D108BD9-81ED-4DB2-BD59-A6C34878D82A}">
                    <a16:rowId xmlns:a16="http://schemas.microsoft.com/office/drawing/2014/main" val="4261157607"/>
                  </a:ext>
                </a:extLst>
              </a:tr>
            </a:tbl>
          </a:graphicData>
        </a:graphic>
      </p:graphicFrame>
      <p:graphicFrame>
        <p:nvGraphicFramePr>
          <p:cNvPr id="94" name="Table 93">
            <a:extLst>
              <a:ext uri="{FF2B5EF4-FFF2-40B4-BE49-F238E27FC236}">
                <a16:creationId xmlns:a16="http://schemas.microsoft.com/office/drawing/2014/main" id="{2A748B16-F4C1-F104-24CD-360C6F622142}"/>
              </a:ext>
            </a:extLst>
          </p:cNvPr>
          <p:cNvGraphicFramePr>
            <a:graphicFrameLocks noGrp="1"/>
          </p:cNvGraphicFramePr>
          <p:nvPr>
            <p:extLst>
              <p:ext uri="{D42A27DB-BD31-4B8C-83A1-F6EECF244321}">
                <p14:modId xmlns:p14="http://schemas.microsoft.com/office/powerpoint/2010/main" val="4035409277"/>
              </p:ext>
            </p:extLst>
          </p:nvPr>
        </p:nvGraphicFramePr>
        <p:xfrm>
          <a:off x="3479153" y="7564526"/>
          <a:ext cx="2939342" cy="1468430"/>
        </p:xfrm>
        <a:graphic>
          <a:graphicData uri="http://schemas.openxmlformats.org/drawingml/2006/table">
            <a:tbl>
              <a:tblPr firstRow="1" bandRow="1"/>
              <a:tblGrid>
                <a:gridCol w="1254135">
                  <a:extLst>
                    <a:ext uri="{9D8B030D-6E8A-4147-A177-3AD203B41FA5}">
                      <a16:colId xmlns:a16="http://schemas.microsoft.com/office/drawing/2014/main" val="78696327"/>
                    </a:ext>
                  </a:extLst>
                </a:gridCol>
                <a:gridCol w="1685207">
                  <a:extLst>
                    <a:ext uri="{9D8B030D-6E8A-4147-A177-3AD203B41FA5}">
                      <a16:colId xmlns:a16="http://schemas.microsoft.com/office/drawing/2014/main" val="575744188"/>
                    </a:ext>
                  </a:extLst>
                </a:gridCol>
              </a:tblGrid>
              <a:tr h="304800">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0"/>
                        </a:spcBef>
                        <a:spcAft>
                          <a:spcPts val="0"/>
                        </a:spcAft>
                        <a:buClrTx/>
                        <a:buSzTx/>
                        <a:buFontTx/>
                        <a:buNone/>
                        <a:tabLst/>
                        <a:defRPr/>
                      </a:pPr>
                      <a:r>
                        <a:rPr lang="en-GB" sz="700" b="1" spc="0" dirty="0">
                          <a:solidFill>
                            <a:schemeClr val="tx1"/>
                          </a:solidFill>
                          <a:latin typeface="Arial"/>
                          <a:ea typeface="+mn-ea"/>
                          <a:cs typeface="Arial"/>
                        </a:rPr>
                        <a:t>Gift box dimensions </a:t>
                      </a:r>
                    </a:p>
                    <a:p>
                      <a:pPr marL="118110" marR="0" lvl="0" indent="0" algn="l" defTabSz="914400" eaLnBrk="1" fontAlgn="auto" latinLnBrk="0" hangingPunct="1">
                        <a:lnSpc>
                          <a:spcPct val="100000"/>
                        </a:lnSpc>
                        <a:spcBef>
                          <a:spcPts val="0"/>
                        </a:spcBef>
                        <a:spcAft>
                          <a:spcPts val="0"/>
                        </a:spcAft>
                        <a:buClrTx/>
                        <a:buSzTx/>
                        <a:buFontTx/>
                        <a:buNone/>
                        <a:tabLst/>
                        <a:defRPr/>
                      </a:pPr>
                      <a:r>
                        <a:rPr lang="en-GB" sz="700" b="1" spc="0" dirty="0">
                          <a:solidFill>
                            <a:schemeClr val="tx1"/>
                          </a:solidFill>
                          <a:latin typeface="Arial"/>
                          <a:ea typeface="+mn-ea"/>
                          <a:cs typeface="Arial"/>
                        </a:rPr>
                        <a:t>(W x H x D)</a:t>
                      </a:r>
                    </a:p>
                  </a:txBody>
                  <a:tcPr marL="0" marR="0" marT="0" marB="0" anchor="ctr">
                    <a:lnL>
                      <a:noFill/>
                    </a:lnL>
                    <a:lnR w="12700">
                      <a:solidFill>
                        <a:srgbClr val="FFFFFF"/>
                      </a:solidFill>
                      <a:prstDash val="solid"/>
                    </a:lnR>
                    <a:lnT>
                      <a:noFill/>
                    </a:lnT>
                    <a:lnB>
                      <a:noFill/>
                    </a:lnB>
                    <a:lnTlToBr w="12700" cmpd="sng">
                      <a:noFill/>
                      <a:prstDash val="solid"/>
                    </a:lnTlToBr>
                    <a:lnBlToTr w="12700" cmpd="sng">
                      <a:noFill/>
                      <a:prstDash val="solid"/>
                    </a:lnBlToTr>
                    <a:solidFill>
                      <a:srgbClr val="F5F6F6"/>
                    </a:solid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0" algn="ctr">
                        <a:spcBef>
                          <a:spcPts val="0"/>
                        </a:spcBef>
                      </a:pPr>
                      <a:r>
                        <a:rPr lang="en-GB" sz="600" spc="0" dirty="0">
                          <a:solidFill>
                            <a:srgbClr val="000101"/>
                          </a:solidFill>
                          <a:latin typeface="Arial"/>
                          <a:ea typeface="+mn-ea"/>
                          <a:cs typeface="Arial"/>
                        </a:rPr>
                        <a:t>3.6” x 3.4” x 3.2”</a:t>
                      </a:r>
                    </a:p>
                    <a:p>
                      <a:pPr marL="0" algn="ctr">
                        <a:spcBef>
                          <a:spcPts val="0"/>
                        </a:spcBef>
                      </a:pPr>
                      <a:r>
                        <a:rPr lang="en-GB" sz="600" spc="0" dirty="0">
                          <a:solidFill>
                            <a:srgbClr val="000101"/>
                          </a:solidFill>
                          <a:latin typeface="Arial"/>
                          <a:ea typeface="+mn-ea"/>
                          <a:cs typeface="Arial"/>
                        </a:rPr>
                        <a:t>(92 x 86 x 81 mm)</a:t>
                      </a: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5F6F6"/>
                    </a:solidFill>
                  </a:tcPr>
                </a:tc>
                <a:extLst>
                  <a:ext uri="{0D108BD9-81ED-4DB2-BD59-A6C34878D82A}">
                    <a16:rowId xmlns:a16="http://schemas.microsoft.com/office/drawing/2014/main" val="4200854166"/>
                  </a:ext>
                </a:extLst>
              </a:tr>
              <a:tr h="291879">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555"/>
                        </a:spcBef>
                        <a:spcAft>
                          <a:spcPts val="0"/>
                        </a:spcAft>
                        <a:buClrTx/>
                        <a:buSzTx/>
                        <a:buFontTx/>
                        <a:buNone/>
                        <a:tabLst/>
                        <a:defRPr/>
                      </a:pPr>
                      <a:r>
                        <a:rPr lang="en-GB" sz="700" b="1" spc="0" dirty="0">
                          <a:solidFill>
                            <a:schemeClr val="tx1"/>
                          </a:solidFill>
                          <a:latin typeface="Arial"/>
                          <a:ea typeface="+mn-ea"/>
                          <a:cs typeface="Arial"/>
                        </a:rPr>
                        <a:t>Gift box weight</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spc="0" dirty="0">
                          <a:solidFill>
                            <a:srgbClr val="000101"/>
                          </a:solidFill>
                          <a:latin typeface="Arial"/>
                          <a:ea typeface="+mn-ea"/>
                          <a:cs typeface="Arial"/>
                        </a:rPr>
                        <a:t>5.5 oz. (156 g)</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93193802"/>
                  </a:ext>
                </a:extLst>
              </a:tr>
              <a:tr h="268844">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555"/>
                        </a:spcBef>
                        <a:spcAft>
                          <a:spcPts val="0"/>
                        </a:spcAft>
                        <a:buClrTx/>
                        <a:buSzTx/>
                        <a:buFontTx/>
                        <a:buNone/>
                        <a:tabLst/>
                        <a:defRPr/>
                      </a:pPr>
                      <a:r>
                        <a:rPr lang="en-GB" sz="700" b="1" spc="0" dirty="0">
                          <a:solidFill>
                            <a:schemeClr val="tx1"/>
                          </a:solidFill>
                          <a:latin typeface="Arial"/>
                          <a:ea typeface="+mn-ea"/>
                          <a:cs typeface="Arial"/>
                        </a:rPr>
                        <a:t>Master carton dimensions (W x H x D)</a:t>
                      </a:r>
                    </a:p>
                  </a:txBody>
                  <a:tcPr marL="0" marR="0" marT="0" marB="0" anchor="ctr">
                    <a:lnL>
                      <a:noFill/>
                    </a:lnL>
                    <a:lnR w="12700">
                      <a:solidFill>
                        <a:srgbClr val="FFFFFF"/>
                      </a:solidFill>
                      <a:prstDash val="solid"/>
                    </a:lnR>
                    <a:lnT>
                      <a:noFill/>
                    </a:lnT>
                    <a:lnB>
                      <a:noFill/>
                    </a:lnB>
                    <a:lnTlToBr w="12700" cmpd="sng">
                      <a:noFill/>
                      <a:prstDash val="solid"/>
                    </a:lnTlToBr>
                    <a:lnBlToTr w="12700" cmpd="sng">
                      <a:noFill/>
                      <a:prstDash val="solid"/>
                    </a:lnBlToTr>
                    <a:solidFill>
                      <a:srgbClr val="F5F6F6"/>
                    </a:solid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0" algn="ctr">
                        <a:spcBef>
                          <a:spcPts val="0"/>
                        </a:spcBef>
                      </a:pPr>
                      <a:r>
                        <a:rPr lang="en-GB" sz="600" spc="0" dirty="0">
                          <a:solidFill>
                            <a:srgbClr val="000101"/>
                          </a:solidFill>
                          <a:latin typeface="Arial"/>
                          <a:ea typeface="+mn-ea"/>
                          <a:cs typeface="Arial"/>
                        </a:rPr>
                        <a:t>13.6 x 15.5” x 11.7”</a:t>
                      </a:r>
                    </a:p>
                    <a:p>
                      <a:pPr marL="0" algn="ctr">
                        <a:spcBef>
                          <a:spcPts val="0"/>
                        </a:spcBef>
                      </a:pPr>
                      <a:r>
                        <a:rPr lang="en-GB" sz="600" spc="0" dirty="0">
                          <a:solidFill>
                            <a:srgbClr val="000101"/>
                          </a:solidFill>
                          <a:latin typeface="Arial"/>
                          <a:ea typeface="+mn-ea"/>
                          <a:cs typeface="Arial"/>
                        </a:rPr>
                        <a:t>(34.5 x 39.4 x 29.7 cm)</a:t>
                      </a:r>
                      <a:endParaRPr sz="600" spc="0" dirty="0">
                        <a:solidFill>
                          <a:srgbClr val="000101"/>
                        </a:solidFill>
                        <a:latin typeface="Arial"/>
                        <a:ea typeface="+mn-ea"/>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5F6F6"/>
                    </a:solidFill>
                  </a:tcPr>
                </a:tc>
                <a:extLst>
                  <a:ext uri="{0D108BD9-81ED-4DB2-BD59-A6C34878D82A}">
                    <a16:rowId xmlns:a16="http://schemas.microsoft.com/office/drawing/2014/main" val="2129685620"/>
                  </a:ext>
                </a:extLst>
              </a:tr>
              <a:tr h="334063">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555"/>
                        </a:spcBef>
                        <a:spcAft>
                          <a:spcPts val="0"/>
                        </a:spcAft>
                        <a:buClrTx/>
                        <a:buSzTx/>
                        <a:buFontTx/>
                        <a:buNone/>
                        <a:tabLst/>
                        <a:defRPr/>
                      </a:pPr>
                      <a:r>
                        <a:rPr lang="en-GB" sz="700" b="1" spc="0" dirty="0">
                          <a:solidFill>
                            <a:schemeClr val="tx1"/>
                          </a:solidFill>
                          <a:latin typeface="Arial"/>
                          <a:ea typeface="+mn-ea"/>
                          <a:cs typeface="Arial"/>
                        </a:rPr>
                        <a:t>Master carton weight</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spc="0" dirty="0">
                          <a:solidFill>
                            <a:srgbClr val="000101"/>
                          </a:solidFill>
                          <a:latin typeface="Arial"/>
                          <a:ea typeface="+mn-ea"/>
                          <a:cs typeface="Arial"/>
                        </a:rPr>
                        <a:t>17.8 lbs (8.1 kg)</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85983026"/>
                  </a:ext>
                </a:extLst>
              </a:tr>
              <a:tr h="268844">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118110" marR="0" lvl="0" indent="0" algn="l" defTabSz="914400" eaLnBrk="1" fontAlgn="auto" latinLnBrk="0" hangingPunct="1">
                        <a:lnSpc>
                          <a:spcPct val="100000"/>
                        </a:lnSpc>
                        <a:spcBef>
                          <a:spcPts val="555"/>
                        </a:spcBef>
                        <a:spcAft>
                          <a:spcPts val="0"/>
                        </a:spcAft>
                        <a:buClrTx/>
                        <a:buSzTx/>
                        <a:buFontTx/>
                        <a:buNone/>
                        <a:tabLst/>
                        <a:defRPr/>
                      </a:pPr>
                      <a:r>
                        <a:rPr lang="en-GB" sz="700" b="1" spc="0" dirty="0">
                          <a:solidFill>
                            <a:schemeClr val="tx1"/>
                          </a:solidFill>
                          <a:latin typeface="Arial"/>
                          <a:ea typeface="+mn-ea"/>
                          <a:cs typeface="Arial"/>
                        </a:rPr>
                        <a:t>Master carton quantity</a:t>
                      </a:r>
                    </a:p>
                  </a:txBody>
                  <a:tcPr marL="0" marR="0" marT="0" marB="0" anchor="ctr">
                    <a:lnL>
                      <a:noFill/>
                    </a:lnL>
                    <a:lnR>
                      <a:noFill/>
                    </a:lnR>
                    <a:lnT>
                      <a:noFill/>
                    </a:lnT>
                    <a:lnB>
                      <a:noFill/>
                    </a:lnB>
                    <a:lnTlToBr w="12700" cmpd="sng">
                      <a:noFill/>
                      <a:prstDash val="solid"/>
                    </a:lnTlToBr>
                    <a:lnBlToTr w="12700" cmpd="sng">
                      <a:noFill/>
                      <a:prstDash val="solid"/>
                    </a:lnBlToTr>
                    <a:solidFill>
                      <a:srgbClr val="F5F6F6"/>
                    </a:solidFill>
                  </a:tcPr>
                </a:tc>
                <a:tc>
                  <a:txBody>
                    <a:bodyPr/>
                    <a:lstStyle>
                      <a:lvl1pPr marL="0">
                        <a:defRPr>
                          <a:solidFill>
                            <a:schemeClr val="tx1"/>
                          </a:solidFill>
                          <a:latin typeface="Aptos" panose="02110004020202020204"/>
                        </a:defRPr>
                      </a:lvl1pPr>
                      <a:lvl2pPr marL="403433">
                        <a:defRPr>
                          <a:solidFill>
                            <a:schemeClr val="tx1"/>
                          </a:solidFill>
                          <a:latin typeface="Aptos" panose="02110004020202020204"/>
                        </a:defRPr>
                      </a:lvl2pPr>
                      <a:lvl3pPr marL="806867">
                        <a:defRPr>
                          <a:solidFill>
                            <a:schemeClr val="tx1"/>
                          </a:solidFill>
                          <a:latin typeface="Aptos" panose="02110004020202020204"/>
                        </a:defRPr>
                      </a:lvl3pPr>
                      <a:lvl4pPr marL="1210300">
                        <a:defRPr>
                          <a:solidFill>
                            <a:schemeClr val="tx1"/>
                          </a:solidFill>
                          <a:latin typeface="Aptos" panose="02110004020202020204"/>
                        </a:defRPr>
                      </a:lvl4pPr>
                      <a:lvl5pPr marL="1613733">
                        <a:defRPr>
                          <a:solidFill>
                            <a:schemeClr val="tx1"/>
                          </a:solidFill>
                          <a:latin typeface="Aptos" panose="02110004020202020204"/>
                        </a:defRPr>
                      </a:lvl5pPr>
                      <a:lvl6pPr marL="2017166">
                        <a:defRPr>
                          <a:solidFill>
                            <a:schemeClr val="tx1"/>
                          </a:solidFill>
                          <a:latin typeface="Aptos" panose="02110004020202020204"/>
                        </a:defRPr>
                      </a:lvl6pPr>
                      <a:lvl7pPr marL="2420600">
                        <a:defRPr>
                          <a:solidFill>
                            <a:schemeClr val="tx1"/>
                          </a:solidFill>
                          <a:latin typeface="Aptos" panose="02110004020202020204"/>
                        </a:defRPr>
                      </a:lvl7pPr>
                      <a:lvl8pPr marL="2824033">
                        <a:defRPr>
                          <a:solidFill>
                            <a:schemeClr val="tx1"/>
                          </a:solidFill>
                          <a:latin typeface="Aptos" panose="02110004020202020204"/>
                        </a:defRPr>
                      </a:lvl8pPr>
                      <a:lvl9pPr marL="3227466">
                        <a:defRPr>
                          <a:solidFill>
                            <a:schemeClr val="tx1"/>
                          </a:solidFill>
                          <a:latin typeface="Aptos" panose="02110004020202020204"/>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spc="0" dirty="0">
                          <a:solidFill>
                            <a:srgbClr val="000101"/>
                          </a:solidFill>
                          <a:latin typeface="Arial"/>
                          <a:ea typeface="+mn-ea"/>
                          <a:cs typeface="Arial"/>
                        </a:rPr>
                        <a:t>48</a:t>
                      </a:r>
                    </a:p>
                  </a:txBody>
                  <a:tcPr marL="0" marR="0" marT="0" marB="0" anchor="ctr">
                    <a:lnL>
                      <a:noFill/>
                    </a:lnL>
                    <a:lnR>
                      <a:noFill/>
                    </a:lnR>
                    <a:lnT>
                      <a:noFill/>
                    </a:lnT>
                    <a:lnB>
                      <a:noFill/>
                    </a:lnB>
                    <a:lnTlToBr w="12700" cmpd="sng">
                      <a:noFill/>
                      <a:prstDash val="solid"/>
                    </a:lnTlToBr>
                    <a:lnBlToTr w="12700" cmpd="sng">
                      <a:noFill/>
                      <a:prstDash val="solid"/>
                    </a:lnBlToTr>
                    <a:solidFill>
                      <a:srgbClr val="F5F6F6"/>
                    </a:solidFill>
                  </a:tcPr>
                </a:tc>
                <a:extLst>
                  <a:ext uri="{0D108BD9-81ED-4DB2-BD59-A6C34878D82A}">
                    <a16:rowId xmlns:a16="http://schemas.microsoft.com/office/drawing/2014/main" val="1747323034"/>
                  </a:ext>
                </a:extLst>
              </a:tr>
            </a:tbl>
          </a:graphicData>
        </a:graphic>
      </p:graphicFrame>
      <p:sp>
        <p:nvSpPr>
          <p:cNvPr id="2" name="object 57">
            <a:extLst>
              <a:ext uri="{FF2B5EF4-FFF2-40B4-BE49-F238E27FC236}">
                <a16:creationId xmlns:a16="http://schemas.microsoft.com/office/drawing/2014/main" id="{0141AA17-A926-C022-DF0B-0BE1488A2D3F}"/>
              </a:ext>
            </a:extLst>
          </p:cNvPr>
          <p:cNvSpPr/>
          <p:nvPr/>
        </p:nvSpPr>
        <p:spPr>
          <a:xfrm>
            <a:off x="403413" y="1982482"/>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Table 45">
            <a:extLst>
              <a:ext uri="{FF2B5EF4-FFF2-40B4-BE49-F238E27FC236}">
                <a16:creationId xmlns:a16="http://schemas.microsoft.com/office/drawing/2014/main" id="{14F23DC2-1CB7-A375-B3A1-4D7F6D3B3026}"/>
              </a:ext>
            </a:extLst>
          </p:cNvPr>
          <p:cNvGraphicFramePr>
            <a:graphicFrameLocks noGrp="1"/>
          </p:cNvGraphicFramePr>
          <p:nvPr>
            <p:extLst>
              <p:ext uri="{D42A27DB-BD31-4B8C-83A1-F6EECF244321}">
                <p14:modId xmlns:p14="http://schemas.microsoft.com/office/powerpoint/2010/main" val="2900813913"/>
              </p:ext>
            </p:extLst>
          </p:nvPr>
        </p:nvGraphicFramePr>
        <p:xfrm>
          <a:off x="361856" y="4060906"/>
          <a:ext cx="6496144" cy="1425493"/>
        </p:xfrm>
        <a:graphic>
          <a:graphicData uri="http://schemas.openxmlformats.org/drawingml/2006/table">
            <a:tbl>
              <a:tblPr firstRow="1" bandRow="1">
                <a:tableStyleId>{2D5ABB26-0587-4C30-8999-92F81FD0307C}</a:tableStyleId>
              </a:tblPr>
              <a:tblGrid>
                <a:gridCol w="1543144">
                  <a:extLst>
                    <a:ext uri="{9D8B030D-6E8A-4147-A177-3AD203B41FA5}">
                      <a16:colId xmlns:a16="http://schemas.microsoft.com/office/drawing/2014/main" val="2373639043"/>
                    </a:ext>
                  </a:extLst>
                </a:gridCol>
                <a:gridCol w="1016000">
                  <a:extLst>
                    <a:ext uri="{9D8B030D-6E8A-4147-A177-3AD203B41FA5}">
                      <a16:colId xmlns:a16="http://schemas.microsoft.com/office/drawing/2014/main" val="3893463436"/>
                    </a:ext>
                  </a:extLst>
                </a:gridCol>
                <a:gridCol w="812800">
                  <a:extLst>
                    <a:ext uri="{9D8B030D-6E8A-4147-A177-3AD203B41FA5}">
                      <a16:colId xmlns:a16="http://schemas.microsoft.com/office/drawing/2014/main" val="854502824"/>
                    </a:ext>
                  </a:extLst>
                </a:gridCol>
                <a:gridCol w="762000">
                  <a:extLst>
                    <a:ext uri="{9D8B030D-6E8A-4147-A177-3AD203B41FA5}">
                      <a16:colId xmlns:a16="http://schemas.microsoft.com/office/drawing/2014/main" val="1650923669"/>
                    </a:ext>
                  </a:extLst>
                </a:gridCol>
                <a:gridCol w="2362200">
                  <a:extLst>
                    <a:ext uri="{9D8B030D-6E8A-4147-A177-3AD203B41FA5}">
                      <a16:colId xmlns:a16="http://schemas.microsoft.com/office/drawing/2014/main" val="2290072596"/>
                    </a:ext>
                  </a:extLst>
                </a:gridCol>
              </a:tblGrid>
              <a:tr h="301777">
                <a:tc>
                  <a:txBody>
                    <a:bodyPr/>
                    <a:lstStyle/>
                    <a:p>
                      <a:pPr marL="0" algn="ctr">
                        <a:lnSpc>
                          <a:spcPct val="100000"/>
                        </a:lnSpc>
                      </a:pPr>
                      <a:r>
                        <a:rPr lang="en-GB" sz="550" b="1" dirty="0">
                          <a:solidFill>
                            <a:schemeClr val="tx1"/>
                          </a:solidFill>
                          <a:latin typeface="Arial"/>
                          <a:ea typeface="+mn-ea"/>
                          <a:cs typeface="Arial"/>
                        </a:rPr>
                        <a:t>DESCRIPTION</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algn="ctr">
                        <a:lnSpc>
                          <a:spcPct val="100000"/>
                        </a:lnSpc>
                      </a:pPr>
                      <a:r>
                        <a:rPr lang="en-GB" sz="550" b="1" dirty="0">
                          <a:solidFill>
                            <a:schemeClr val="tx1"/>
                          </a:solidFill>
                          <a:latin typeface="Arial"/>
                          <a:ea typeface="+mn-ea"/>
                          <a:cs typeface="Arial"/>
                        </a:rPr>
                        <a:t>SKU</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algn="ctr">
                        <a:lnSpc>
                          <a:spcPct val="100000"/>
                        </a:lnSpc>
                      </a:pPr>
                      <a:r>
                        <a:rPr lang="en-GB" sz="550" b="1" dirty="0">
                          <a:solidFill>
                            <a:schemeClr val="tx1"/>
                          </a:solidFill>
                          <a:latin typeface="Arial"/>
                          <a:ea typeface="+mn-ea"/>
                          <a:cs typeface="Arial"/>
                        </a:rPr>
                        <a:t>UPC</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marR="49530" algn="ctr">
                        <a:lnSpc>
                          <a:spcPct val="100000"/>
                        </a:lnSpc>
                        <a:spcBef>
                          <a:spcPts val="860"/>
                        </a:spcBef>
                      </a:pPr>
                      <a:r>
                        <a:rPr lang="en-GB" sz="550" b="1" dirty="0">
                          <a:solidFill>
                            <a:schemeClr val="tx1"/>
                          </a:solidFill>
                          <a:latin typeface="Arial"/>
                          <a:ea typeface="+mn-ea"/>
                          <a:cs typeface="Arial"/>
                        </a:rPr>
                        <a:t>RRP</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marR="49530" algn="ctr">
                        <a:lnSpc>
                          <a:spcPct val="100000"/>
                        </a:lnSpc>
                        <a:spcBef>
                          <a:spcPts val="860"/>
                        </a:spcBef>
                      </a:pPr>
                      <a:endParaRPr sz="550" b="1" dirty="0">
                        <a:solidFill>
                          <a:schemeClr val="tx1"/>
                        </a:solidFill>
                        <a:latin typeface="Arial"/>
                        <a:ea typeface="+mn-ea"/>
                        <a:cs typeface="Arial"/>
                      </a:endParaRPr>
                    </a:p>
                  </a:txBody>
                  <a:tcPr marL="0" marR="0" marT="0" marB="0" anchor="ctr">
                    <a:lnT w="6350">
                      <a:solidFill>
                        <a:srgbClr val="231F20"/>
                      </a:solidFill>
                      <a:prstDash val="solid"/>
                    </a:lnT>
                  </a:tcPr>
                </a:tc>
                <a:extLst>
                  <a:ext uri="{0D108BD9-81ED-4DB2-BD59-A6C34878D82A}">
                    <a16:rowId xmlns:a16="http://schemas.microsoft.com/office/drawing/2014/main" val="3773414834"/>
                  </a:ext>
                </a:extLst>
              </a:tr>
              <a:tr h="561858">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USB-C</a:t>
                      </a:r>
                      <a:r>
                        <a:rPr lang="en-GB" sz="600" b="1" baseline="30000" dirty="0">
                          <a:solidFill>
                            <a:schemeClr val="tx1"/>
                          </a:solidFill>
                          <a:latin typeface="Arial"/>
                          <a:ea typeface="+mn-ea"/>
                          <a:cs typeface="Arial"/>
                        </a:rPr>
                        <a:t>®</a:t>
                      </a:r>
                      <a:r>
                        <a:rPr lang="en-GB" sz="600" b="1" dirty="0">
                          <a:solidFill>
                            <a:schemeClr val="tx1"/>
                          </a:solidFill>
                          <a:latin typeface="Arial"/>
                          <a:ea typeface="+mn-ea"/>
                          <a:cs typeface="Arial"/>
                        </a:rPr>
                        <a:t> CABLE (0.5 M)</a:t>
                      </a:r>
                    </a:p>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USB-C</a:t>
                      </a:r>
                      <a:r>
                        <a:rPr lang="en-GB" sz="600" b="1" baseline="30000" dirty="0">
                          <a:solidFill>
                            <a:schemeClr val="tx1"/>
                          </a:solidFill>
                          <a:latin typeface="Arial"/>
                          <a:ea typeface="+mn-ea"/>
                          <a:cs typeface="Arial"/>
                        </a:rPr>
                        <a:t>®</a:t>
                      </a:r>
                      <a:r>
                        <a:rPr lang="en-GB" sz="600" b="1" dirty="0">
                          <a:solidFill>
                            <a:schemeClr val="tx1"/>
                          </a:solidFill>
                          <a:latin typeface="Arial"/>
                          <a:ea typeface="+mn-ea"/>
                          <a:cs typeface="Arial"/>
                        </a:rPr>
                        <a:t> CABLE (1.0 M)</a:t>
                      </a:r>
                    </a:p>
                  </a:txBody>
                  <a:tcPr marL="72000" marR="0" marT="0" marB="0" anchor="ctr">
                    <a:lnR w="12700">
                      <a:solidFill>
                        <a:srgbClr val="FFFFFF"/>
                      </a:solidFill>
                      <a:prstDash val="solid"/>
                    </a:lnR>
                    <a:solidFill>
                      <a:srgbClr val="F5F6F6"/>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b="0" dirty="0">
                          <a:solidFill>
                            <a:schemeClr val="tx1"/>
                          </a:solidFill>
                          <a:latin typeface="Arial"/>
                          <a:ea typeface="+mn-ea"/>
                          <a:cs typeface="Arial"/>
                        </a:rPr>
                        <a:t>010-13278-01</a:t>
                      </a:r>
                    </a:p>
                    <a:p>
                      <a:pPr marL="0" marR="0" lvl="0" indent="0" algn="ctr" defTabSz="914400" eaLnBrk="1" fontAlgn="auto" latinLnBrk="0" hangingPunct="1">
                        <a:lnSpc>
                          <a:spcPct val="100000"/>
                        </a:lnSpc>
                        <a:spcBef>
                          <a:spcPts val="0"/>
                        </a:spcBef>
                        <a:spcAft>
                          <a:spcPts val="0"/>
                        </a:spcAft>
                        <a:buClrTx/>
                        <a:buSzTx/>
                        <a:buFontTx/>
                        <a:buNone/>
                        <a:tabLst/>
                        <a:defRPr/>
                      </a:pPr>
                      <a:r>
                        <a:rPr lang="en-GB" sz="600" b="0" dirty="0">
                          <a:solidFill>
                            <a:schemeClr val="tx1"/>
                          </a:solidFill>
                          <a:latin typeface="Arial"/>
                          <a:ea typeface="+mn-ea"/>
                          <a:cs typeface="Arial"/>
                        </a:rPr>
                        <a:t>010-13278-00</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5F6F6"/>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Arial"/>
                          <a:ea typeface="+mn-ea"/>
                          <a:cs typeface="Arial"/>
                        </a:rPr>
                        <a:t>753759340599</a:t>
                      </a:r>
                    </a:p>
                    <a:p>
                      <a:pPr marL="0" marR="0" lvl="0" indent="0" algn="ctr" defTabSz="91440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Arial"/>
                          <a:ea typeface="+mn-ea"/>
                          <a:cs typeface="Arial"/>
                        </a:rPr>
                        <a:t>753759306014</a:t>
                      </a:r>
                      <a:endParaRPr sz="600" dirty="0">
                        <a:solidFill>
                          <a:schemeClr val="tx1"/>
                        </a:solidFill>
                        <a:latin typeface="Arial"/>
                        <a:ea typeface="+mn-ea"/>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€24.99</a:t>
                      </a:r>
                      <a:endParaRPr sz="60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endParaRPr sz="60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extLst>
                  <a:ext uri="{0D108BD9-81ED-4DB2-BD59-A6C34878D82A}">
                    <a16:rowId xmlns:a16="http://schemas.microsoft.com/office/drawing/2014/main" val="2857485045"/>
                  </a:ext>
                </a:extLst>
              </a:tr>
              <a:tr h="561858">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USB-A CABLE (0.5 M)</a:t>
                      </a:r>
                    </a:p>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USB-A CABLE (1.0 M)</a:t>
                      </a:r>
                    </a:p>
                  </a:txBody>
                  <a:tcPr marL="72000" marR="0" marT="0" marB="0" anchor="ctr">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b="0" dirty="0">
                          <a:solidFill>
                            <a:schemeClr val="tx1"/>
                          </a:solidFill>
                          <a:latin typeface="Arial"/>
                          <a:ea typeface="+mn-ea"/>
                          <a:cs typeface="Arial"/>
                        </a:rPr>
                        <a:t>010-12491-01</a:t>
                      </a:r>
                    </a:p>
                    <a:p>
                      <a:pPr marL="0" marR="0" lvl="0" indent="0" algn="ctr" defTabSz="914400" eaLnBrk="1" fontAlgn="auto" latinLnBrk="0" hangingPunct="1">
                        <a:lnSpc>
                          <a:spcPct val="100000"/>
                        </a:lnSpc>
                        <a:spcBef>
                          <a:spcPts val="0"/>
                        </a:spcBef>
                        <a:spcAft>
                          <a:spcPts val="0"/>
                        </a:spcAft>
                        <a:buClrTx/>
                        <a:buSzTx/>
                        <a:buFontTx/>
                        <a:buNone/>
                        <a:tabLst/>
                        <a:defRPr/>
                      </a:pPr>
                      <a:r>
                        <a:rPr lang="en-GB" sz="600" b="0" dirty="0">
                          <a:solidFill>
                            <a:schemeClr val="tx1"/>
                          </a:solidFill>
                          <a:latin typeface="Arial"/>
                          <a:ea typeface="+mn-ea"/>
                          <a:cs typeface="Arial"/>
                        </a:rPr>
                        <a:t>010-12983-00</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Arial"/>
                          <a:ea typeface="+mn-ea"/>
                          <a:cs typeface="Arial"/>
                        </a:rPr>
                        <a:t>753759176860</a:t>
                      </a:r>
                    </a:p>
                    <a:p>
                      <a:pPr marL="0" marR="0" lvl="0" indent="0" algn="ctr" defTabSz="91440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Arial"/>
                          <a:ea typeface="+mn-ea"/>
                          <a:cs typeface="Arial"/>
                        </a:rPr>
                        <a:t>753759254445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noProof="0" dirty="0">
                          <a:solidFill>
                            <a:schemeClr val="tx1"/>
                          </a:solidFill>
                          <a:latin typeface="Arial"/>
                          <a:ea typeface="+mn-ea"/>
                          <a:cs typeface="Arial"/>
                        </a:rPr>
                        <a:t>€24.99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endParaRPr lang="en-GB" sz="600" noProof="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26176154"/>
                  </a:ext>
                </a:extLst>
              </a:tr>
            </a:tbl>
          </a:graphicData>
        </a:graphic>
      </p:graphicFrame>
      <p:graphicFrame>
        <p:nvGraphicFramePr>
          <p:cNvPr id="41" name="Table 40">
            <a:extLst>
              <a:ext uri="{FF2B5EF4-FFF2-40B4-BE49-F238E27FC236}">
                <a16:creationId xmlns:a16="http://schemas.microsoft.com/office/drawing/2014/main" id="{441E1CF8-46CE-A75F-A59D-F3B12CAAA46A}"/>
              </a:ext>
            </a:extLst>
          </p:cNvPr>
          <p:cNvGraphicFramePr>
            <a:graphicFrameLocks noGrp="1"/>
          </p:cNvGraphicFramePr>
          <p:nvPr>
            <p:extLst>
              <p:ext uri="{D42A27DB-BD31-4B8C-83A1-F6EECF244321}">
                <p14:modId xmlns:p14="http://schemas.microsoft.com/office/powerpoint/2010/main" val="1950665478"/>
              </p:ext>
            </p:extLst>
          </p:nvPr>
        </p:nvGraphicFramePr>
        <p:xfrm>
          <a:off x="358312" y="2273456"/>
          <a:ext cx="6474508" cy="1633358"/>
        </p:xfrm>
        <a:graphic>
          <a:graphicData uri="http://schemas.openxmlformats.org/drawingml/2006/table">
            <a:tbl>
              <a:tblPr firstRow="1" bandRow="1">
                <a:tableStyleId>{2D5ABB26-0587-4C30-8999-92F81FD0307C}</a:tableStyleId>
              </a:tblPr>
              <a:tblGrid>
                <a:gridCol w="1750993">
                  <a:extLst>
                    <a:ext uri="{9D8B030D-6E8A-4147-A177-3AD203B41FA5}">
                      <a16:colId xmlns:a16="http://schemas.microsoft.com/office/drawing/2014/main" val="148399657"/>
                    </a:ext>
                  </a:extLst>
                </a:gridCol>
                <a:gridCol w="685800">
                  <a:extLst>
                    <a:ext uri="{9D8B030D-6E8A-4147-A177-3AD203B41FA5}">
                      <a16:colId xmlns:a16="http://schemas.microsoft.com/office/drawing/2014/main" val="3665938056"/>
                    </a:ext>
                  </a:extLst>
                </a:gridCol>
                <a:gridCol w="914400">
                  <a:extLst>
                    <a:ext uri="{9D8B030D-6E8A-4147-A177-3AD203B41FA5}">
                      <a16:colId xmlns:a16="http://schemas.microsoft.com/office/drawing/2014/main" val="2179863773"/>
                    </a:ext>
                  </a:extLst>
                </a:gridCol>
                <a:gridCol w="838200">
                  <a:extLst>
                    <a:ext uri="{9D8B030D-6E8A-4147-A177-3AD203B41FA5}">
                      <a16:colId xmlns:a16="http://schemas.microsoft.com/office/drawing/2014/main" val="2521546304"/>
                    </a:ext>
                  </a:extLst>
                </a:gridCol>
                <a:gridCol w="1219665">
                  <a:extLst>
                    <a:ext uri="{9D8B030D-6E8A-4147-A177-3AD203B41FA5}">
                      <a16:colId xmlns:a16="http://schemas.microsoft.com/office/drawing/2014/main" val="826389483"/>
                    </a:ext>
                  </a:extLst>
                </a:gridCol>
                <a:gridCol w="1065450">
                  <a:extLst>
                    <a:ext uri="{9D8B030D-6E8A-4147-A177-3AD203B41FA5}">
                      <a16:colId xmlns:a16="http://schemas.microsoft.com/office/drawing/2014/main" val="1810449295"/>
                    </a:ext>
                  </a:extLst>
                </a:gridCol>
              </a:tblGrid>
              <a:tr h="193358">
                <a:tc>
                  <a:txBody>
                    <a:bodyPr/>
                    <a:lstStyle/>
                    <a:p>
                      <a:pPr marL="0" algn="ctr">
                        <a:lnSpc>
                          <a:spcPct val="100000"/>
                        </a:lnSpc>
                      </a:pPr>
                      <a:r>
                        <a:rPr lang="en-GB" sz="550" b="1" dirty="0">
                          <a:solidFill>
                            <a:schemeClr val="tx1"/>
                          </a:solidFill>
                          <a:latin typeface="Arial"/>
                          <a:ea typeface="+mn-ea"/>
                          <a:cs typeface="Arial"/>
                        </a:rPr>
                        <a:t>DESCRIPTION</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algn="ctr">
                        <a:lnSpc>
                          <a:spcPct val="100000"/>
                        </a:lnSpc>
                      </a:pPr>
                      <a:r>
                        <a:rPr lang="en-GB" sz="550" b="1" dirty="0">
                          <a:solidFill>
                            <a:schemeClr val="tx1"/>
                          </a:solidFill>
                          <a:latin typeface="Arial"/>
                          <a:ea typeface="+mn-ea"/>
                          <a:cs typeface="Arial"/>
                        </a:rPr>
                        <a:t>SKU</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algn="ctr">
                        <a:lnSpc>
                          <a:spcPct val="100000"/>
                        </a:lnSpc>
                      </a:pPr>
                      <a:r>
                        <a:rPr lang="en-GB" sz="550" b="1" dirty="0">
                          <a:solidFill>
                            <a:schemeClr val="tx1"/>
                          </a:solidFill>
                          <a:latin typeface="Arial"/>
                          <a:ea typeface="+mn-ea"/>
                          <a:cs typeface="Arial"/>
                        </a:rPr>
                        <a:t>UPC</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marR="49530" algn="ctr">
                        <a:lnSpc>
                          <a:spcPct val="100000"/>
                        </a:lnSpc>
                        <a:spcBef>
                          <a:spcPts val="860"/>
                        </a:spcBef>
                      </a:pPr>
                      <a:r>
                        <a:rPr lang="en-GB" sz="550" b="1" dirty="0">
                          <a:solidFill>
                            <a:schemeClr val="tx1"/>
                          </a:solidFill>
                          <a:latin typeface="Arial"/>
                          <a:ea typeface="+mn-ea"/>
                          <a:cs typeface="Arial"/>
                        </a:rPr>
                        <a:t>RRP</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marR="49530" algn="ctr">
                        <a:lnSpc>
                          <a:spcPct val="100000"/>
                        </a:lnSpc>
                        <a:spcBef>
                          <a:spcPts val="860"/>
                        </a:spcBef>
                      </a:pPr>
                      <a:r>
                        <a:rPr lang="en-GB" sz="550" b="1" dirty="0">
                          <a:solidFill>
                            <a:schemeClr val="tx1"/>
                          </a:solidFill>
                          <a:latin typeface="Arial"/>
                          <a:ea typeface="+mn-ea"/>
                          <a:cs typeface="Arial"/>
                        </a:rPr>
                        <a:t>FITS WRIST</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tc>
                  <a:txBody>
                    <a:bodyPr/>
                    <a:lstStyle/>
                    <a:p>
                      <a:pPr marL="0" marR="49530" algn="ctr">
                        <a:lnSpc>
                          <a:spcPct val="100000"/>
                        </a:lnSpc>
                        <a:spcBef>
                          <a:spcPts val="860"/>
                        </a:spcBef>
                      </a:pPr>
                      <a:r>
                        <a:rPr lang="en-GB" sz="550" b="1" dirty="0">
                          <a:solidFill>
                            <a:schemeClr val="tx1"/>
                          </a:solidFill>
                          <a:latin typeface="Arial"/>
                          <a:ea typeface="+mn-ea"/>
                          <a:cs typeface="Arial"/>
                        </a:rPr>
                        <a:t>IMAGE</a:t>
                      </a:r>
                      <a:endParaRPr sz="550" b="1" dirty="0">
                        <a:solidFill>
                          <a:schemeClr val="tx1"/>
                        </a:solidFill>
                        <a:latin typeface="Arial"/>
                        <a:ea typeface="+mn-ea"/>
                        <a:cs typeface="Arial"/>
                      </a:endParaRPr>
                    </a:p>
                  </a:txBody>
                  <a:tcPr marL="0" marR="0" marT="0" marB="0" anchor="ctr">
                    <a:lnT w="6350">
                      <a:solidFill>
                        <a:srgbClr val="231F20"/>
                      </a:solidFill>
                      <a:prstDash val="solid"/>
                    </a:lnT>
                  </a:tcPr>
                </a:tc>
                <a:extLst>
                  <a:ext uri="{0D108BD9-81ED-4DB2-BD59-A6C34878D82A}">
                    <a16:rowId xmlns:a16="http://schemas.microsoft.com/office/drawing/2014/main" val="1220135653"/>
                  </a:ext>
                </a:extLst>
              </a:tr>
              <a:tr h="36000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BLACK SILICONE BAND, 24 mm</a:t>
                      </a:r>
                    </a:p>
                    <a:p>
                      <a:pPr marL="0" marR="0" lvl="0" indent="0" algn="l" defTabSz="914400" eaLnBrk="1" fontAlgn="auto" latinLnBrk="0" hangingPunct="1">
                        <a:lnSpc>
                          <a:spcPct val="100000"/>
                        </a:lnSpc>
                        <a:spcBef>
                          <a:spcPts val="0"/>
                        </a:spcBef>
                        <a:spcAft>
                          <a:spcPts val="0"/>
                        </a:spcAft>
                        <a:buClrTx/>
                        <a:buSzTx/>
                        <a:buFontTx/>
                        <a:buNone/>
                        <a:tabLst/>
                        <a:defRPr/>
                      </a:pPr>
                      <a:r>
                        <a:rPr lang="en-GB" sz="500" b="1" dirty="0">
                          <a:solidFill>
                            <a:srgbClr val="00B0F0"/>
                          </a:solidFill>
                          <a:latin typeface="Arial"/>
                          <a:ea typeface="+mn-ea"/>
                          <a:cs typeface="Arial"/>
                        </a:rPr>
                        <a:t>NEW</a:t>
                      </a:r>
                    </a:p>
                  </a:txBody>
                  <a:tcPr marL="72000" marR="0" marT="0" marB="0" anchor="ctr">
                    <a:lnR w="12700">
                      <a:solidFill>
                        <a:srgbClr val="FFFFFF"/>
                      </a:solidFill>
                      <a:prstDash val="soli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010-13907-00</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753759356774</a:t>
                      </a:r>
                      <a:endParaRPr sz="600" b="0" dirty="0">
                        <a:solidFill>
                          <a:schemeClr val="tx1"/>
                        </a:solidFill>
                        <a:latin typeface="Arial"/>
                        <a:ea typeface="+mn-ea"/>
                        <a:cs typeface="Arial"/>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€39.99</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135-210 mm</a:t>
                      </a:r>
                    </a:p>
                  </a:txBody>
                  <a:tcPr marL="72000" marR="72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5F6F6"/>
                    </a:solidFill>
                  </a:tcPr>
                </a:tc>
                <a:tc>
                  <a:txBody>
                    <a:bodyPr/>
                    <a:lstStyle/>
                    <a:p>
                      <a:pPr marR="49530" algn="ctr">
                        <a:lnSpc>
                          <a:spcPct val="100000"/>
                        </a:lnSpc>
                      </a:pPr>
                      <a:endParaRPr sz="5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5F6F6"/>
                    </a:solidFill>
                  </a:tcPr>
                </a:tc>
                <a:extLst>
                  <a:ext uri="{0D108BD9-81ED-4DB2-BD59-A6C34878D82A}">
                    <a16:rowId xmlns:a16="http://schemas.microsoft.com/office/drawing/2014/main" val="2067357456"/>
                  </a:ext>
                </a:extLst>
              </a:tr>
              <a:tr h="36000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MOSS SILICONE BAND, 24 mm</a:t>
                      </a:r>
                    </a:p>
                    <a:p>
                      <a:pPr marL="0" marR="0" lvl="0" indent="0" algn="l" defTabSz="914400" eaLnBrk="1" fontAlgn="auto" latinLnBrk="0" hangingPunct="1">
                        <a:lnSpc>
                          <a:spcPct val="100000"/>
                        </a:lnSpc>
                        <a:spcBef>
                          <a:spcPts val="0"/>
                        </a:spcBef>
                        <a:spcAft>
                          <a:spcPts val="0"/>
                        </a:spcAft>
                        <a:buClrTx/>
                        <a:buSzTx/>
                        <a:buFontTx/>
                        <a:buNone/>
                        <a:tabLst/>
                        <a:defRPr/>
                      </a:pPr>
                      <a:r>
                        <a:rPr lang="en-GB" sz="500" b="1" dirty="0">
                          <a:solidFill>
                            <a:srgbClr val="00B0F0"/>
                          </a:solidFill>
                          <a:latin typeface="Arial"/>
                          <a:ea typeface="+mn-ea"/>
                          <a:cs typeface="Arial"/>
                        </a:rPr>
                        <a:t>NEW</a:t>
                      </a:r>
                    </a:p>
                  </a:txBody>
                  <a:tcPr marL="72000" marR="0" marT="0" marB="0" anchor="ctr">
                    <a:lnR w="12700" cap="flat" cmpd="sng" algn="ctr">
                      <a:solidFill>
                        <a:srgbClr val="FFFFFF"/>
                      </a:solidFill>
                      <a:prstDash val="solid"/>
                      <a:round/>
                      <a:headEnd type="none" w="med" len="med"/>
                      <a:tailEnd type="none" w="med" len="med"/>
                    </a:lnR>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010-13907-01</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753759356781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noProof="0" dirty="0">
                          <a:solidFill>
                            <a:schemeClr val="tx1"/>
                          </a:solidFill>
                          <a:latin typeface="Arial"/>
                          <a:ea typeface="+mn-ea"/>
                          <a:cs typeface="Arial"/>
                        </a:rPr>
                        <a:t>€39.99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135-210 mm</a:t>
                      </a:r>
                    </a:p>
                  </a:txBody>
                  <a:tcPr marL="72000" marR="72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noFill/>
                  </a:tcPr>
                </a:tc>
                <a:tc>
                  <a:txBody>
                    <a:bodyPr/>
                    <a:lstStyle/>
                    <a:p>
                      <a:pPr marR="49530" algn="ctr">
                        <a:lnSpc>
                          <a:spcPct val="100000"/>
                        </a:lnSpc>
                      </a:pPr>
                      <a:endParaRPr sz="5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noFill/>
                  </a:tcPr>
                </a:tc>
                <a:extLst>
                  <a:ext uri="{0D108BD9-81ED-4DB2-BD59-A6C34878D82A}">
                    <a16:rowId xmlns:a16="http://schemas.microsoft.com/office/drawing/2014/main" val="3674866151"/>
                  </a:ext>
                </a:extLst>
              </a:tr>
              <a:tr h="36000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BLACK COMFORTFIT NYLON BAND, 24 mm</a:t>
                      </a:r>
                    </a:p>
                    <a:p>
                      <a:pPr marL="0" marR="0" lvl="0" indent="0" algn="l" defTabSz="914400" eaLnBrk="1" fontAlgn="auto" latinLnBrk="0" hangingPunct="1">
                        <a:lnSpc>
                          <a:spcPct val="100000"/>
                        </a:lnSpc>
                        <a:spcBef>
                          <a:spcPts val="0"/>
                        </a:spcBef>
                        <a:spcAft>
                          <a:spcPts val="0"/>
                        </a:spcAft>
                        <a:buClrTx/>
                        <a:buSzTx/>
                        <a:buFontTx/>
                        <a:buNone/>
                        <a:tabLst/>
                        <a:defRPr/>
                      </a:pPr>
                      <a:r>
                        <a:rPr lang="en-GB" sz="500" b="1" dirty="0">
                          <a:solidFill>
                            <a:srgbClr val="00B0F0"/>
                          </a:solidFill>
                          <a:latin typeface="Arial"/>
                          <a:ea typeface="+mn-ea"/>
                          <a:cs typeface="Arial"/>
                        </a:rPr>
                        <a:t>NEW</a:t>
                      </a:r>
                    </a:p>
                  </a:txBody>
                  <a:tcPr marL="72000" marR="0" marT="0" marB="0" anchor="ctr">
                    <a:lnR w="12700" cap="flat" cmpd="sng" algn="ctr">
                      <a:solidFill>
                        <a:srgbClr val="FFFFFF"/>
                      </a:solidFill>
                      <a:prstDash val="solid"/>
                      <a:round/>
                      <a:headEnd type="none" w="med" len="med"/>
                      <a:tailEnd type="none" w="med" len="med"/>
                    </a:lnR>
                    <a:solidFill>
                      <a:srgbClr val="F6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010-13907-02</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6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753759356798</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6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noProof="0" dirty="0">
                          <a:solidFill>
                            <a:schemeClr val="tx1"/>
                          </a:solidFill>
                          <a:latin typeface="Arial"/>
                          <a:ea typeface="+mn-ea"/>
                          <a:cs typeface="Arial"/>
                        </a:rPr>
                        <a:t>€49.99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6F6F6"/>
                    </a:solid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126-216 mm</a:t>
                      </a:r>
                    </a:p>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160-250 mm</a:t>
                      </a:r>
                    </a:p>
                  </a:txBody>
                  <a:tcPr marL="72000" marR="72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rgbClr val="F6F6F6"/>
                    </a:solidFill>
                  </a:tcPr>
                </a:tc>
                <a:tc>
                  <a:txBody>
                    <a:bodyPr/>
                    <a:lstStyle/>
                    <a:p>
                      <a:pPr marR="49530" algn="ctr">
                        <a:lnSpc>
                          <a:spcPct val="100000"/>
                        </a:lnSpc>
                      </a:pPr>
                      <a:endParaRPr sz="5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solidFill>
                      <a:srgbClr val="F6F6F6"/>
                    </a:solidFill>
                  </a:tcPr>
                </a:tc>
                <a:extLst>
                  <a:ext uri="{0D108BD9-81ED-4DB2-BD59-A6C34878D82A}">
                    <a16:rowId xmlns:a16="http://schemas.microsoft.com/office/drawing/2014/main" val="3456236926"/>
                  </a:ext>
                </a:extLst>
              </a:tr>
              <a:tr h="36000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 b="1" dirty="0">
                          <a:solidFill>
                            <a:schemeClr val="tx1"/>
                          </a:solidFill>
                          <a:latin typeface="Arial"/>
                          <a:ea typeface="+mn-ea"/>
                          <a:cs typeface="Arial"/>
                        </a:rPr>
                        <a:t>MOSS COMFORTFIT NYLON BAND, 24 mm</a:t>
                      </a:r>
                    </a:p>
                    <a:p>
                      <a:pPr marL="0" marR="0" lvl="0" indent="0" algn="l" defTabSz="914400" eaLnBrk="1" fontAlgn="auto" latinLnBrk="0" hangingPunct="1">
                        <a:lnSpc>
                          <a:spcPct val="100000"/>
                        </a:lnSpc>
                        <a:spcBef>
                          <a:spcPts val="0"/>
                        </a:spcBef>
                        <a:spcAft>
                          <a:spcPts val="0"/>
                        </a:spcAft>
                        <a:buClrTx/>
                        <a:buSzTx/>
                        <a:buFontTx/>
                        <a:buNone/>
                        <a:tabLst/>
                        <a:defRPr/>
                      </a:pPr>
                      <a:r>
                        <a:rPr lang="en-GB" sz="500" b="1" dirty="0">
                          <a:solidFill>
                            <a:srgbClr val="00B0F0"/>
                          </a:solidFill>
                          <a:latin typeface="Arial"/>
                          <a:ea typeface="+mn-ea"/>
                          <a:cs typeface="Arial"/>
                        </a:rPr>
                        <a:t>NEW</a:t>
                      </a:r>
                    </a:p>
                  </a:txBody>
                  <a:tcPr marL="72000" marR="0" marT="0" marB="0" anchor="ctr">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010-13907-03</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dirty="0">
                          <a:solidFill>
                            <a:schemeClr val="tx1"/>
                          </a:solidFill>
                          <a:latin typeface="Arial"/>
                          <a:ea typeface="+mn-ea"/>
                          <a:cs typeface="Arial"/>
                        </a:rPr>
                        <a:t>753759356804</a:t>
                      </a:r>
                      <a:endParaRPr sz="600" b="0" dirty="0">
                        <a:solidFill>
                          <a:schemeClr val="tx1"/>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b="0" noProof="0" dirty="0">
                          <a:solidFill>
                            <a:schemeClr val="tx1"/>
                          </a:solidFill>
                          <a:latin typeface="Arial"/>
                          <a:ea typeface="+mn-ea"/>
                          <a:cs typeface="Arial"/>
                        </a:rPr>
                        <a:t>€49.99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126-216 mm</a:t>
                      </a:r>
                    </a:p>
                    <a:p>
                      <a:pPr marL="0" marR="0" lvl="0" indent="0" algn="ctr" defTabSz="914400" eaLnBrk="1" fontAlgn="auto" latinLnBrk="0" hangingPunct="1">
                        <a:lnSpc>
                          <a:spcPct val="100000"/>
                        </a:lnSpc>
                        <a:spcBef>
                          <a:spcPts val="325"/>
                        </a:spcBef>
                        <a:spcAft>
                          <a:spcPts val="0"/>
                        </a:spcAft>
                        <a:buClrTx/>
                        <a:buSzTx/>
                        <a:buFontTx/>
                        <a:buNone/>
                        <a:tabLst/>
                        <a:defRPr/>
                      </a:pPr>
                      <a:r>
                        <a:rPr lang="en-GB" sz="600" dirty="0">
                          <a:solidFill>
                            <a:schemeClr val="tx1"/>
                          </a:solidFill>
                          <a:latin typeface="Arial"/>
                          <a:ea typeface="+mn-ea"/>
                          <a:cs typeface="Arial"/>
                        </a:rPr>
                        <a:t>160-250 mm</a:t>
                      </a:r>
                    </a:p>
                  </a:txBody>
                  <a:tcPr marL="72000" marR="7200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tc>
                  <a:txBody>
                    <a:bodyPr/>
                    <a:lstStyle/>
                    <a:p>
                      <a:pPr marR="49530" algn="ctr">
                        <a:lnSpc>
                          <a:spcPct val="100000"/>
                        </a:lnSpc>
                      </a:pPr>
                      <a:endParaRPr sz="500" dirty="0">
                        <a:solidFill>
                          <a:srgbClr val="231F20"/>
                        </a:solidFill>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16151305"/>
                  </a:ext>
                </a:extLst>
              </a:tr>
            </a:tbl>
          </a:graphicData>
        </a:graphic>
      </p:graphicFrame>
      <p:pic>
        <p:nvPicPr>
          <p:cNvPr id="23" name="object 23"/>
          <p:cNvPicPr/>
          <p:nvPr/>
        </p:nvPicPr>
        <p:blipFill>
          <a:blip r:embed="rId2" cstate="print"/>
          <a:srcRect t="30384" b="34789"/>
          <a:stretch/>
        </p:blipFill>
        <p:spPr>
          <a:xfrm>
            <a:off x="5698903" y="3069995"/>
            <a:ext cx="1159584" cy="564093"/>
          </a:xfrm>
          <a:prstGeom prst="rect">
            <a:avLst/>
          </a:prstGeom>
        </p:spPr>
      </p:pic>
      <p:pic>
        <p:nvPicPr>
          <p:cNvPr id="25" name="object 25"/>
          <p:cNvPicPr/>
          <p:nvPr/>
        </p:nvPicPr>
        <p:blipFill>
          <a:blip r:embed="rId3" cstate="print"/>
          <a:stretch>
            <a:fillRect/>
          </a:stretch>
        </p:blipFill>
        <p:spPr>
          <a:xfrm>
            <a:off x="5912365" y="2489487"/>
            <a:ext cx="935954" cy="375520"/>
          </a:xfrm>
          <a:prstGeom prst="rect">
            <a:avLst/>
          </a:prstGeom>
        </p:spPr>
      </p:pic>
      <p:pic>
        <p:nvPicPr>
          <p:cNvPr id="27" name="object 27"/>
          <p:cNvPicPr/>
          <p:nvPr/>
        </p:nvPicPr>
        <p:blipFill>
          <a:blip r:embed="rId4" cstate="print"/>
          <a:stretch>
            <a:fillRect/>
          </a:stretch>
        </p:blipFill>
        <p:spPr>
          <a:xfrm>
            <a:off x="5937387" y="2748719"/>
            <a:ext cx="924126" cy="484576"/>
          </a:xfrm>
          <a:prstGeom prst="rect">
            <a:avLst/>
          </a:prstGeom>
        </p:spPr>
      </p:pic>
      <p:pic>
        <p:nvPicPr>
          <p:cNvPr id="37" name="object 37"/>
          <p:cNvPicPr/>
          <p:nvPr/>
        </p:nvPicPr>
        <p:blipFill>
          <a:blip r:embed="rId5" cstate="print"/>
          <a:srcRect t="16439" b="8375"/>
          <a:stretch/>
        </p:blipFill>
        <p:spPr>
          <a:xfrm>
            <a:off x="5205003" y="4872169"/>
            <a:ext cx="1652997" cy="705920"/>
          </a:xfrm>
          <a:prstGeom prst="rect">
            <a:avLst/>
          </a:prstGeom>
        </p:spPr>
      </p:pic>
      <p:pic>
        <p:nvPicPr>
          <p:cNvPr id="38" name="object 38"/>
          <p:cNvPicPr/>
          <p:nvPr/>
        </p:nvPicPr>
        <p:blipFill>
          <a:blip r:embed="rId6" cstate="print"/>
          <a:srcRect b="22877"/>
          <a:stretch/>
        </p:blipFill>
        <p:spPr>
          <a:xfrm>
            <a:off x="5432736" y="4574817"/>
            <a:ext cx="1415583" cy="387408"/>
          </a:xfrm>
          <a:prstGeom prst="rect">
            <a:avLst/>
          </a:prstGeom>
        </p:spPr>
      </p:pic>
      <p:pic>
        <p:nvPicPr>
          <p:cNvPr id="39" name="object 39"/>
          <p:cNvPicPr/>
          <p:nvPr/>
        </p:nvPicPr>
        <p:blipFill>
          <a:blip r:embed="rId7" cstate="print"/>
          <a:stretch>
            <a:fillRect/>
          </a:stretch>
        </p:blipFill>
        <p:spPr>
          <a:xfrm>
            <a:off x="5432736" y="4304412"/>
            <a:ext cx="1413980" cy="412634"/>
          </a:xfrm>
          <a:prstGeom prst="rect">
            <a:avLst/>
          </a:prstGeom>
        </p:spPr>
      </p:pic>
      <p:pic>
        <p:nvPicPr>
          <p:cNvPr id="40" name="object 40"/>
          <p:cNvPicPr/>
          <p:nvPr/>
        </p:nvPicPr>
        <p:blipFill>
          <a:blip r:embed="rId8" cstate="print"/>
          <a:srcRect t="30016" b="34318"/>
          <a:stretch/>
        </p:blipFill>
        <p:spPr>
          <a:xfrm>
            <a:off x="5698416" y="3416365"/>
            <a:ext cx="1159584" cy="590339"/>
          </a:xfrm>
          <a:prstGeom prst="rect">
            <a:avLst/>
          </a:prstGeom>
        </p:spPr>
      </p:pic>
      <p:sp>
        <p:nvSpPr>
          <p:cNvPr id="42" name="object 42"/>
          <p:cNvSpPr txBox="1"/>
          <p:nvPr/>
        </p:nvSpPr>
        <p:spPr>
          <a:xfrm>
            <a:off x="398930" y="1794131"/>
            <a:ext cx="3519768" cy="228619"/>
          </a:xfrm>
          <a:prstGeom prst="rect">
            <a:avLst/>
          </a:prstGeom>
        </p:spPr>
        <p:txBody>
          <a:bodyPr vert="horz" wrap="square" lIns="0" tIns="11206" rIns="0" bIns="0" rtlCol="0">
            <a:spAutoFit/>
          </a:bodyPr>
          <a:lstStyle/>
          <a:p>
            <a:pPr marL="11206">
              <a:spcBef>
                <a:spcPts val="88"/>
              </a:spcBef>
            </a:pPr>
            <a:r>
              <a:rPr sz="1412" b="1" dirty="0">
                <a:solidFill>
                  <a:srgbClr val="020302"/>
                </a:solidFill>
                <a:latin typeface="Arial"/>
                <a:cs typeface="Arial"/>
              </a:rPr>
              <a:t>COMPATIBLE</a:t>
            </a:r>
            <a:r>
              <a:rPr sz="1412" b="1" spc="234" dirty="0">
                <a:solidFill>
                  <a:srgbClr val="020302"/>
                </a:solidFill>
                <a:latin typeface="Arial"/>
                <a:cs typeface="Arial"/>
              </a:rPr>
              <a:t> </a:t>
            </a:r>
            <a:r>
              <a:rPr sz="1412" b="1" dirty="0">
                <a:solidFill>
                  <a:srgbClr val="020302"/>
                </a:solidFill>
                <a:latin typeface="Arial"/>
                <a:cs typeface="Arial"/>
              </a:rPr>
              <a:t>ACCESSORY</a:t>
            </a:r>
            <a:r>
              <a:rPr sz="1412" b="1" spc="234" dirty="0">
                <a:solidFill>
                  <a:srgbClr val="020302"/>
                </a:solidFill>
                <a:latin typeface="Arial"/>
                <a:cs typeface="Arial"/>
              </a:rPr>
              <a:t> </a:t>
            </a:r>
            <a:r>
              <a:rPr sz="1412" b="1" spc="-9" dirty="0">
                <a:solidFill>
                  <a:srgbClr val="020302"/>
                </a:solidFill>
                <a:latin typeface="Arial"/>
                <a:cs typeface="Arial"/>
              </a:rPr>
              <a:t>OVERVIEW</a:t>
            </a:r>
            <a:endParaRPr sz="1412" dirty="0">
              <a:latin typeface="Arial"/>
              <a:cs typeface="Arial"/>
            </a:endParaRPr>
          </a:p>
        </p:txBody>
      </p:sp>
      <p:sp>
        <p:nvSpPr>
          <p:cNvPr id="43" name="object 43"/>
          <p:cNvSpPr/>
          <p:nvPr/>
        </p:nvSpPr>
        <p:spPr>
          <a:xfrm>
            <a:off x="403413" y="2117358"/>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44" name="object 44"/>
          <p:cNvSpPr/>
          <p:nvPr/>
        </p:nvSpPr>
        <p:spPr>
          <a:xfrm>
            <a:off x="284293" y="8305800"/>
            <a:ext cx="6051176" cy="0"/>
          </a:xfrm>
          <a:custGeom>
            <a:avLst/>
            <a:gdLst/>
            <a:ahLst/>
            <a:cxnLst/>
            <a:rect l="l" t="t" r="r" b="b"/>
            <a:pathLst>
              <a:path w="6858000">
                <a:moveTo>
                  <a:pt x="0" y="0"/>
                </a:moveTo>
                <a:lnTo>
                  <a:pt x="6857492" y="0"/>
                </a:lnTo>
              </a:path>
            </a:pathLst>
          </a:custGeom>
          <a:ln w="6350">
            <a:solidFill>
              <a:srgbClr val="231F20"/>
            </a:solidFill>
          </a:ln>
        </p:spPr>
        <p:txBody>
          <a:bodyPr wrap="square" lIns="0" tIns="0" rIns="0" bIns="0" rtlCol="0"/>
          <a:lstStyle/>
          <a:p>
            <a:endParaRPr/>
          </a:p>
        </p:txBody>
      </p:sp>
      <p:sp>
        <p:nvSpPr>
          <p:cNvPr id="45" name="object 45"/>
          <p:cNvSpPr txBox="1"/>
          <p:nvPr/>
        </p:nvSpPr>
        <p:spPr>
          <a:xfrm>
            <a:off x="216418" y="8818572"/>
            <a:ext cx="6106646" cy="554028"/>
          </a:xfrm>
          <a:prstGeom prst="rect">
            <a:avLst/>
          </a:prstGeom>
        </p:spPr>
        <p:txBody>
          <a:bodyPr vert="horz" wrap="square" lIns="0" tIns="11206" rIns="0" bIns="0" rtlCol="0">
            <a:spAutoFit/>
          </a:bodyPr>
          <a:lstStyle/>
          <a:p>
            <a:pPr marL="67241"/>
            <a:r>
              <a:rPr sz="397" baseline="27777" dirty="0">
                <a:solidFill>
                  <a:srgbClr val="231F20"/>
                </a:solidFill>
                <a:latin typeface="Arial"/>
                <a:cs typeface="Arial"/>
              </a:rPr>
              <a:t>1</a:t>
            </a:r>
            <a:r>
              <a:rPr sz="441" dirty="0">
                <a:solidFill>
                  <a:srgbClr val="231F20"/>
                </a:solidFill>
                <a:latin typeface="Arial"/>
                <a:cs typeface="Arial"/>
              </a:rPr>
              <a:t>See</a:t>
            </a:r>
            <a:r>
              <a:rPr sz="441" spc="4" dirty="0">
                <a:solidFill>
                  <a:srgbClr val="231F20"/>
                </a:solidFill>
                <a:latin typeface="Arial"/>
                <a:cs typeface="Arial"/>
              </a:rPr>
              <a:t> </a:t>
            </a:r>
            <a:r>
              <a:rPr sz="441" spc="-9" dirty="0">
                <a:solidFill>
                  <a:srgbClr val="231F20"/>
                </a:solidFill>
                <a:latin typeface="Arial"/>
                <a:cs typeface="Arial"/>
              </a:rPr>
              <a:t>garmin.com/ataccuracy</a:t>
            </a:r>
            <a:endParaRPr sz="441" dirty="0">
              <a:latin typeface="Arial"/>
              <a:cs typeface="Arial"/>
            </a:endParaRPr>
          </a:p>
          <a:p>
            <a:pPr marL="67241"/>
            <a:r>
              <a:rPr sz="397" baseline="27777" dirty="0">
                <a:solidFill>
                  <a:srgbClr val="231F20"/>
                </a:solidFill>
                <a:latin typeface="Arial"/>
                <a:cs typeface="Arial"/>
              </a:rPr>
              <a:t>2</a:t>
            </a:r>
            <a:r>
              <a:rPr sz="397" spc="99" baseline="27777" dirty="0">
                <a:solidFill>
                  <a:srgbClr val="231F20"/>
                </a:solidFill>
                <a:latin typeface="Arial"/>
                <a:cs typeface="Arial"/>
              </a:rPr>
              <a:t> </a:t>
            </a:r>
            <a:r>
              <a:rPr sz="441" dirty="0">
                <a:solidFill>
                  <a:srgbClr val="231F20"/>
                </a:solidFill>
                <a:latin typeface="Arial"/>
                <a:cs typeface="Arial"/>
              </a:rPr>
              <a:t>When</a:t>
            </a:r>
            <a:r>
              <a:rPr sz="441" spc="22" dirty="0">
                <a:solidFill>
                  <a:srgbClr val="231F20"/>
                </a:solidFill>
                <a:latin typeface="Arial"/>
                <a:cs typeface="Arial"/>
              </a:rPr>
              <a:t> </a:t>
            </a:r>
            <a:r>
              <a:rPr sz="441" dirty="0">
                <a:solidFill>
                  <a:srgbClr val="231F20"/>
                </a:solidFill>
                <a:latin typeface="Arial"/>
                <a:cs typeface="Arial"/>
              </a:rPr>
              <a:t>paired</a:t>
            </a:r>
            <a:r>
              <a:rPr sz="441" spc="22" dirty="0">
                <a:solidFill>
                  <a:srgbClr val="231F20"/>
                </a:solidFill>
                <a:latin typeface="Arial"/>
                <a:cs typeface="Arial"/>
              </a:rPr>
              <a:t> </a:t>
            </a:r>
            <a:r>
              <a:rPr sz="441" dirty="0">
                <a:solidFill>
                  <a:srgbClr val="231F20"/>
                </a:solidFill>
                <a:latin typeface="Arial"/>
                <a:cs typeface="Arial"/>
              </a:rPr>
              <a:t>with</a:t>
            </a:r>
            <a:r>
              <a:rPr sz="441" spc="22" dirty="0">
                <a:solidFill>
                  <a:srgbClr val="231F20"/>
                </a:solidFill>
                <a:latin typeface="Arial"/>
                <a:cs typeface="Arial"/>
              </a:rPr>
              <a:t> </a:t>
            </a:r>
            <a:r>
              <a:rPr sz="441" dirty="0">
                <a:solidFill>
                  <a:srgbClr val="231F20"/>
                </a:solidFill>
                <a:latin typeface="Arial"/>
                <a:cs typeface="Arial"/>
              </a:rPr>
              <a:t>your</a:t>
            </a:r>
            <a:r>
              <a:rPr sz="441" spc="22" dirty="0">
                <a:solidFill>
                  <a:srgbClr val="231F20"/>
                </a:solidFill>
                <a:latin typeface="Arial"/>
                <a:cs typeface="Arial"/>
              </a:rPr>
              <a:t> </a:t>
            </a:r>
            <a:r>
              <a:rPr sz="441" spc="-9" dirty="0">
                <a:solidFill>
                  <a:srgbClr val="231F20"/>
                </a:solidFill>
                <a:latin typeface="Arial"/>
                <a:cs typeface="Arial"/>
              </a:rPr>
              <a:t>smartphone</a:t>
            </a:r>
            <a:endParaRPr sz="441" dirty="0">
              <a:latin typeface="Arial"/>
              <a:cs typeface="Arial"/>
            </a:endParaRPr>
          </a:p>
          <a:p>
            <a:pPr marL="67241"/>
            <a:r>
              <a:rPr sz="397" baseline="27777" dirty="0">
                <a:solidFill>
                  <a:srgbClr val="231F20"/>
                </a:solidFill>
                <a:latin typeface="Arial"/>
                <a:cs typeface="Arial"/>
              </a:rPr>
              <a:t>3</a:t>
            </a:r>
            <a:r>
              <a:rPr sz="441" dirty="0">
                <a:solidFill>
                  <a:srgbClr val="231F20"/>
                </a:solidFill>
                <a:latin typeface="Arial"/>
                <a:cs typeface="Arial"/>
              </a:rPr>
              <a:t>This</a:t>
            </a:r>
            <a:r>
              <a:rPr sz="441" spc="26" dirty="0">
                <a:solidFill>
                  <a:srgbClr val="231F20"/>
                </a:solidFill>
                <a:latin typeface="Arial"/>
                <a:cs typeface="Arial"/>
              </a:rPr>
              <a:t> </a:t>
            </a:r>
            <a:r>
              <a:rPr sz="441" dirty="0">
                <a:solidFill>
                  <a:srgbClr val="231F20"/>
                </a:solidFill>
                <a:latin typeface="Arial"/>
                <a:cs typeface="Arial"/>
              </a:rPr>
              <a:t>is</a:t>
            </a:r>
            <a:r>
              <a:rPr sz="441" spc="31" dirty="0">
                <a:solidFill>
                  <a:srgbClr val="231F20"/>
                </a:solidFill>
                <a:latin typeface="Arial"/>
                <a:cs typeface="Arial"/>
              </a:rPr>
              <a:t> </a:t>
            </a:r>
            <a:r>
              <a:rPr sz="441" dirty="0">
                <a:solidFill>
                  <a:srgbClr val="231F20"/>
                </a:solidFill>
                <a:latin typeface="Arial"/>
                <a:cs typeface="Arial"/>
              </a:rPr>
              <a:t>not</a:t>
            </a:r>
            <a:r>
              <a:rPr sz="441" spc="31" dirty="0">
                <a:solidFill>
                  <a:srgbClr val="231F20"/>
                </a:solidFill>
                <a:latin typeface="Arial"/>
                <a:cs typeface="Arial"/>
              </a:rPr>
              <a:t> </a:t>
            </a:r>
            <a:r>
              <a:rPr sz="441" dirty="0">
                <a:solidFill>
                  <a:srgbClr val="231F20"/>
                </a:solidFill>
                <a:latin typeface="Arial"/>
                <a:cs typeface="Arial"/>
              </a:rPr>
              <a:t>a</a:t>
            </a:r>
            <a:r>
              <a:rPr sz="441" spc="31" dirty="0">
                <a:solidFill>
                  <a:srgbClr val="231F20"/>
                </a:solidFill>
                <a:latin typeface="Arial"/>
                <a:cs typeface="Arial"/>
              </a:rPr>
              <a:t> </a:t>
            </a:r>
            <a:r>
              <a:rPr sz="441" dirty="0">
                <a:solidFill>
                  <a:srgbClr val="231F20"/>
                </a:solidFill>
                <a:latin typeface="Arial"/>
                <a:cs typeface="Arial"/>
              </a:rPr>
              <a:t>medical</a:t>
            </a:r>
            <a:r>
              <a:rPr sz="441" spc="31" dirty="0">
                <a:solidFill>
                  <a:srgbClr val="231F20"/>
                </a:solidFill>
                <a:latin typeface="Arial"/>
                <a:cs typeface="Arial"/>
              </a:rPr>
              <a:t> </a:t>
            </a:r>
            <a:r>
              <a:rPr sz="441" dirty="0">
                <a:solidFill>
                  <a:srgbClr val="231F20"/>
                </a:solidFill>
                <a:latin typeface="Arial"/>
                <a:cs typeface="Arial"/>
              </a:rPr>
              <a:t>device</a:t>
            </a:r>
            <a:r>
              <a:rPr sz="441" spc="31" dirty="0">
                <a:solidFill>
                  <a:srgbClr val="231F20"/>
                </a:solidFill>
                <a:latin typeface="Arial"/>
                <a:cs typeface="Arial"/>
              </a:rPr>
              <a:t> </a:t>
            </a:r>
            <a:r>
              <a:rPr sz="441" dirty="0">
                <a:solidFill>
                  <a:srgbClr val="231F20"/>
                </a:solidFill>
                <a:latin typeface="Arial"/>
                <a:cs typeface="Arial"/>
              </a:rPr>
              <a:t>and</a:t>
            </a:r>
            <a:r>
              <a:rPr sz="441" spc="31" dirty="0">
                <a:solidFill>
                  <a:srgbClr val="231F20"/>
                </a:solidFill>
                <a:latin typeface="Arial"/>
                <a:cs typeface="Arial"/>
              </a:rPr>
              <a:t> </a:t>
            </a:r>
            <a:r>
              <a:rPr sz="441" dirty="0">
                <a:solidFill>
                  <a:srgbClr val="231F20"/>
                </a:solidFill>
                <a:latin typeface="Arial"/>
                <a:cs typeface="Arial"/>
              </a:rPr>
              <a:t>is</a:t>
            </a:r>
            <a:r>
              <a:rPr sz="441" spc="31" dirty="0">
                <a:solidFill>
                  <a:srgbClr val="231F20"/>
                </a:solidFill>
                <a:latin typeface="Arial"/>
                <a:cs typeface="Arial"/>
              </a:rPr>
              <a:t> </a:t>
            </a:r>
            <a:r>
              <a:rPr sz="441" dirty="0">
                <a:solidFill>
                  <a:srgbClr val="231F20"/>
                </a:solidFill>
                <a:latin typeface="Arial"/>
                <a:cs typeface="Arial"/>
              </a:rPr>
              <a:t>not</a:t>
            </a:r>
            <a:r>
              <a:rPr sz="441" spc="31" dirty="0">
                <a:solidFill>
                  <a:srgbClr val="231F20"/>
                </a:solidFill>
                <a:latin typeface="Arial"/>
                <a:cs typeface="Arial"/>
              </a:rPr>
              <a:t> </a:t>
            </a:r>
            <a:r>
              <a:rPr sz="441" dirty="0">
                <a:solidFill>
                  <a:srgbClr val="231F20"/>
                </a:solidFill>
                <a:latin typeface="Arial"/>
                <a:cs typeface="Arial"/>
              </a:rPr>
              <a:t>intended</a:t>
            </a:r>
            <a:r>
              <a:rPr sz="441" spc="26" dirty="0">
                <a:solidFill>
                  <a:srgbClr val="231F20"/>
                </a:solidFill>
                <a:latin typeface="Arial"/>
                <a:cs typeface="Arial"/>
              </a:rPr>
              <a:t> </a:t>
            </a:r>
            <a:r>
              <a:rPr sz="441" dirty="0">
                <a:solidFill>
                  <a:srgbClr val="231F20"/>
                </a:solidFill>
                <a:latin typeface="Arial"/>
                <a:cs typeface="Arial"/>
              </a:rPr>
              <a:t>for</a:t>
            </a:r>
            <a:r>
              <a:rPr sz="441" spc="31" dirty="0">
                <a:solidFill>
                  <a:srgbClr val="231F20"/>
                </a:solidFill>
                <a:latin typeface="Arial"/>
                <a:cs typeface="Arial"/>
              </a:rPr>
              <a:t> </a:t>
            </a:r>
            <a:r>
              <a:rPr sz="441" dirty="0">
                <a:solidFill>
                  <a:srgbClr val="231F20"/>
                </a:solidFill>
                <a:latin typeface="Arial"/>
                <a:cs typeface="Arial"/>
              </a:rPr>
              <a:t>use</a:t>
            </a:r>
            <a:r>
              <a:rPr sz="441" spc="31" dirty="0">
                <a:solidFill>
                  <a:srgbClr val="231F20"/>
                </a:solidFill>
                <a:latin typeface="Arial"/>
                <a:cs typeface="Arial"/>
              </a:rPr>
              <a:t> </a:t>
            </a:r>
            <a:r>
              <a:rPr sz="441" dirty="0">
                <a:solidFill>
                  <a:srgbClr val="231F20"/>
                </a:solidFill>
                <a:latin typeface="Arial"/>
                <a:cs typeface="Arial"/>
              </a:rPr>
              <a:t>in</a:t>
            </a:r>
            <a:r>
              <a:rPr sz="441" spc="31" dirty="0">
                <a:solidFill>
                  <a:srgbClr val="231F20"/>
                </a:solidFill>
                <a:latin typeface="Arial"/>
                <a:cs typeface="Arial"/>
              </a:rPr>
              <a:t> </a:t>
            </a:r>
            <a:r>
              <a:rPr sz="441" dirty="0">
                <a:solidFill>
                  <a:srgbClr val="231F20"/>
                </a:solidFill>
                <a:latin typeface="Arial"/>
                <a:cs typeface="Arial"/>
              </a:rPr>
              <a:t>the</a:t>
            </a:r>
            <a:r>
              <a:rPr sz="441" spc="31" dirty="0">
                <a:solidFill>
                  <a:srgbClr val="231F20"/>
                </a:solidFill>
                <a:latin typeface="Arial"/>
                <a:cs typeface="Arial"/>
              </a:rPr>
              <a:t> </a:t>
            </a:r>
            <a:r>
              <a:rPr sz="441" dirty="0">
                <a:solidFill>
                  <a:srgbClr val="231F20"/>
                </a:solidFill>
                <a:latin typeface="Arial"/>
                <a:cs typeface="Arial"/>
              </a:rPr>
              <a:t>diagnosis</a:t>
            </a:r>
            <a:r>
              <a:rPr sz="441" spc="31" dirty="0">
                <a:solidFill>
                  <a:srgbClr val="231F20"/>
                </a:solidFill>
                <a:latin typeface="Arial"/>
                <a:cs typeface="Arial"/>
              </a:rPr>
              <a:t> </a:t>
            </a:r>
            <a:r>
              <a:rPr sz="441" dirty="0">
                <a:solidFill>
                  <a:srgbClr val="231F20"/>
                </a:solidFill>
                <a:latin typeface="Arial"/>
                <a:cs typeface="Arial"/>
              </a:rPr>
              <a:t>or</a:t>
            </a:r>
            <a:r>
              <a:rPr sz="441" spc="31" dirty="0">
                <a:solidFill>
                  <a:srgbClr val="231F20"/>
                </a:solidFill>
                <a:latin typeface="Arial"/>
                <a:cs typeface="Arial"/>
              </a:rPr>
              <a:t> </a:t>
            </a:r>
            <a:r>
              <a:rPr sz="441" dirty="0">
                <a:solidFill>
                  <a:srgbClr val="231F20"/>
                </a:solidFill>
                <a:latin typeface="Arial"/>
                <a:cs typeface="Arial"/>
              </a:rPr>
              <a:t>monitoring</a:t>
            </a:r>
            <a:r>
              <a:rPr sz="441" spc="31" dirty="0">
                <a:solidFill>
                  <a:srgbClr val="231F20"/>
                </a:solidFill>
                <a:latin typeface="Arial"/>
                <a:cs typeface="Arial"/>
              </a:rPr>
              <a:t> </a:t>
            </a:r>
            <a:r>
              <a:rPr sz="441" dirty="0">
                <a:solidFill>
                  <a:srgbClr val="231F20"/>
                </a:solidFill>
                <a:latin typeface="Arial"/>
                <a:cs typeface="Arial"/>
              </a:rPr>
              <a:t>of</a:t>
            </a:r>
            <a:r>
              <a:rPr sz="441" spc="26" dirty="0">
                <a:solidFill>
                  <a:srgbClr val="231F20"/>
                </a:solidFill>
                <a:latin typeface="Arial"/>
                <a:cs typeface="Arial"/>
              </a:rPr>
              <a:t> </a:t>
            </a:r>
            <a:r>
              <a:rPr sz="441" dirty="0">
                <a:solidFill>
                  <a:srgbClr val="231F20"/>
                </a:solidFill>
                <a:latin typeface="Arial"/>
                <a:cs typeface="Arial"/>
              </a:rPr>
              <a:t>any</a:t>
            </a:r>
            <a:r>
              <a:rPr sz="441" spc="31" dirty="0">
                <a:solidFill>
                  <a:srgbClr val="231F20"/>
                </a:solidFill>
                <a:latin typeface="Arial"/>
                <a:cs typeface="Arial"/>
              </a:rPr>
              <a:t> </a:t>
            </a:r>
            <a:r>
              <a:rPr sz="441" dirty="0">
                <a:solidFill>
                  <a:srgbClr val="231F20"/>
                </a:solidFill>
                <a:latin typeface="Arial"/>
                <a:cs typeface="Arial"/>
              </a:rPr>
              <a:t>medical</a:t>
            </a:r>
            <a:r>
              <a:rPr sz="441" spc="31" dirty="0">
                <a:solidFill>
                  <a:srgbClr val="231F20"/>
                </a:solidFill>
                <a:latin typeface="Arial"/>
                <a:cs typeface="Arial"/>
              </a:rPr>
              <a:t> </a:t>
            </a:r>
            <a:r>
              <a:rPr sz="441" dirty="0">
                <a:solidFill>
                  <a:srgbClr val="231F20"/>
                </a:solidFill>
                <a:latin typeface="Arial"/>
                <a:cs typeface="Arial"/>
              </a:rPr>
              <a:t>condition;</a:t>
            </a:r>
            <a:r>
              <a:rPr sz="441" spc="31" dirty="0">
                <a:solidFill>
                  <a:srgbClr val="231F20"/>
                </a:solidFill>
                <a:latin typeface="Arial"/>
                <a:cs typeface="Arial"/>
              </a:rPr>
              <a:t> </a:t>
            </a:r>
            <a:r>
              <a:rPr sz="441" dirty="0">
                <a:solidFill>
                  <a:srgbClr val="231F20"/>
                </a:solidFill>
                <a:latin typeface="Arial"/>
                <a:cs typeface="Arial"/>
              </a:rPr>
              <a:t>see</a:t>
            </a:r>
            <a:r>
              <a:rPr sz="441" spc="31" dirty="0">
                <a:solidFill>
                  <a:srgbClr val="231F20"/>
                </a:solidFill>
                <a:latin typeface="Arial"/>
                <a:cs typeface="Arial"/>
              </a:rPr>
              <a:t> </a:t>
            </a:r>
            <a:r>
              <a:rPr sz="441" u="sng" dirty="0">
                <a:solidFill>
                  <a:srgbClr val="6DCFF6"/>
                </a:solidFill>
                <a:uFill>
                  <a:solidFill>
                    <a:srgbClr val="6DCFF6"/>
                  </a:solidFill>
                </a:uFill>
                <a:latin typeface="Arial"/>
                <a:cs typeface="Arial"/>
                <a:hlinkClick r:id="rId9"/>
              </a:rPr>
              <a:t>Garmin.com/ataccuracy</a:t>
            </a:r>
            <a:r>
              <a:rPr sz="441" dirty="0">
                <a:solidFill>
                  <a:srgbClr val="231F20"/>
                </a:solidFill>
                <a:latin typeface="Arial"/>
                <a:cs typeface="Arial"/>
              </a:rPr>
              <a:t>.</a:t>
            </a:r>
            <a:r>
              <a:rPr sz="441" spc="31" dirty="0">
                <a:solidFill>
                  <a:srgbClr val="231F20"/>
                </a:solidFill>
                <a:latin typeface="Arial"/>
                <a:cs typeface="Arial"/>
              </a:rPr>
              <a:t> </a:t>
            </a:r>
            <a:r>
              <a:rPr sz="441" dirty="0">
                <a:solidFill>
                  <a:srgbClr val="231F20"/>
                </a:solidFill>
                <a:latin typeface="Arial"/>
                <a:cs typeface="Arial"/>
              </a:rPr>
              <a:t>Pulse</a:t>
            </a:r>
            <a:r>
              <a:rPr sz="441" spc="31" dirty="0">
                <a:solidFill>
                  <a:srgbClr val="231F20"/>
                </a:solidFill>
                <a:latin typeface="Arial"/>
                <a:cs typeface="Arial"/>
              </a:rPr>
              <a:t> </a:t>
            </a:r>
            <a:r>
              <a:rPr sz="441" dirty="0">
                <a:solidFill>
                  <a:srgbClr val="231F20"/>
                </a:solidFill>
                <a:latin typeface="Arial"/>
                <a:cs typeface="Arial"/>
              </a:rPr>
              <a:t>Ox</a:t>
            </a:r>
            <a:r>
              <a:rPr sz="441" spc="31" dirty="0">
                <a:solidFill>
                  <a:srgbClr val="231F20"/>
                </a:solidFill>
                <a:latin typeface="Arial"/>
                <a:cs typeface="Arial"/>
              </a:rPr>
              <a:t> </a:t>
            </a:r>
            <a:r>
              <a:rPr sz="441" dirty="0">
                <a:solidFill>
                  <a:srgbClr val="231F20"/>
                </a:solidFill>
                <a:latin typeface="Arial"/>
                <a:cs typeface="Arial"/>
              </a:rPr>
              <a:t>not</a:t>
            </a:r>
            <a:r>
              <a:rPr sz="441" spc="31" dirty="0">
                <a:solidFill>
                  <a:srgbClr val="231F20"/>
                </a:solidFill>
                <a:latin typeface="Arial"/>
                <a:cs typeface="Arial"/>
              </a:rPr>
              <a:t> </a:t>
            </a:r>
            <a:r>
              <a:rPr sz="441" dirty="0">
                <a:solidFill>
                  <a:srgbClr val="231F20"/>
                </a:solidFill>
                <a:latin typeface="Arial"/>
                <a:cs typeface="Arial"/>
              </a:rPr>
              <a:t>available</a:t>
            </a:r>
            <a:r>
              <a:rPr sz="441" spc="26" dirty="0">
                <a:solidFill>
                  <a:srgbClr val="231F20"/>
                </a:solidFill>
                <a:latin typeface="Arial"/>
                <a:cs typeface="Arial"/>
              </a:rPr>
              <a:t> </a:t>
            </a:r>
            <a:r>
              <a:rPr sz="441" dirty="0">
                <a:solidFill>
                  <a:srgbClr val="231F20"/>
                </a:solidFill>
                <a:latin typeface="Arial"/>
                <a:cs typeface="Arial"/>
              </a:rPr>
              <a:t>in</a:t>
            </a:r>
            <a:r>
              <a:rPr sz="441" spc="31" dirty="0">
                <a:solidFill>
                  <a:srgbClr val="231F20"/>
                </a:solidFill>
                <a:latin typeface="Arial"/>
                <a:cs typeface="Arial"/>
              </a:rPr>
              <a:t> </a:t>
            </a:r>
            <a:r>
              <a:rPr sz="441" dirty="0">
                <a:solidFill>
                  <a:srgbClr val="231F20"/>
                </a:solidFill>
                <a:latin typeface="Arial"/>
                <a:cs typeface="Arial"/>
              </a:rPr>
              <a:t>all</a:t>
            </a:r>
            <a:r>
              <a:rPr sz="441" spc="31" dirty="0">
                <a:solidFill>
                  <a:srgbClr val="231F20"/>
                </a:solidFill>
                <a:latin typeface="Arial"/>
                <a:cs typeface="Arial"/>
              </a:rPr>
              <a:t> </a:t>
            </a:r>
            <a:r>
              <a:rPr sz="441" spc="-9" dirty="0">
                <a:solidFill>
                  <a:srgbClr val="231F20"/>
                </a:solidFill>
                <a:latin typeface="Arial"/>
                <a:cs typeface="Arial"/>
              </a:rPr>
              <a:t>countries.</a:t>
            </a:r>
            <a:endParaRPr sz="441" dirty="0">
              <a:latin typeface="Arial"/>
              <a:cs typeface="Arial"/>
            </a:endParaRPr>
          </a:p>
          <a:p>
            <a:pPr marL="67241"/>
            <a:r>
              <a:rPr sz="397" baseline="27777" dirty="0">
                <a:solidFill>
                  <a:srgbClr val="231F20"/>
                </a:solidFill>
                <a:latin typeface="Arial"/>
                <a:cs typeface="Arial"/>
              </a:rPr>
              <a:t>4</a:t>
            </a:r>
            <a:r>
              <a:rPr sz="441" dirty="0">
                <a:solidFill>
                  <a:srgbClr val="231F20"/>
                </a:solidFill>
                <a:latin typeface="Arial"/>
                <a:cs typeface="Arial"/>
              </a:rPr>
              <a:t>When</a:t>
            </a:r>
            <a:r>
              <a:rPr sz="441" spc="44" dirty="0">
                <a:solidFill>
                  <a:srgbClr val="231F20"/>
                </a:solidFill>
                <a:latin typeface="Arial"/>
                <a:cs typeface="Arial"/>
              </a:rPr>
              <a:t> </a:t>
            </a:r>
            <a:r>
              <a:rPr sz="441" dirty="0">
                <a:solidFill>
                  <a:srgbClr val="231F20"/>
                </a:solidFill>
                <a:latin typeface="Arial"/>
                <a:cs typeface="Arial"/>
              </a:rPr>
              <a:t>paired</a:t>
            </a:r>
            <a:r>
              <a:rPr sz="441" spc="49" dirty="0">
                <a:solidFill>
                  <a:srgbClr val="231F20"/>
                </a:solidFill>
                <a:latin typeface="Arial"/>
                <a:cs typeface="Arial"/>
              </a:rPr>
              <a:t> </a:t>
            </a:r>
            <a:r>
              <a:rPr sz="441" dirty="0">
                <a:solidFill>
                  <a:srgbClr val="231F20"/>
                </a:solidFill>
                <a:latin typeface="Arial"/>
                <a:cs typeface="Arial"/>
              </a:rPr>
              <a:t>with</a:t>
            </a:r>
            <a:r>
              <a:rPr sz="441" spc="49" dirty="0">
                <a:solidFill>
                  <a:srgbClr val="231F20"/>
                </a:solidFill>
                <a:latin typeface="Arial"/>
                <a:cs typeface="Arial"/>
              </a:rPr>
              <a:t> </a:t>
            </a:r>
            <a:r>
              <a:rPr sz="441" dirty="0">
                <a:solidFill>
                  <a:srgbClr val="231F20"/>
                </a:solidFill>
                <a:latin typeface="Arial"/>
                <a:cs typeface="Arial"/>
              </a:rPr>
              <a:t>your</a:t>
            </a:r>
            <a:r>
              <a:rPr sz="441" spc="49" dirty="0">
                <a:solidFill>
                  <a:srgbClr val="231F20"/>
                </a:solidFill>
                <a:latin typeface="Arial"/>
                <a:cs typeface="Arial"/>
              </a:rPr>
              <a:t> </a:t>
            </a:r>
            <a:r>
              <a:rPr sz="441" dirty="0">
                <a:solidFill>
                  <a:srgbClr val="231F20"/>
                </a:solidFill>
                <a:latin typeface="Arial"/>
                <a:cs typeface="Arial"/>
              </a:rPr>
              <a:t>compatible</a:t>
            </a:r>
            <a:r>
              <a:rPr sz="441" spc="49" dirty="0">
                <a:solidFill>
                  <a:srgbClr val="231F20"/>
                </a:solidFill>
                <a:latin typeface="Arial"/>
                <a:cs typeface="Arial"/>
              </a:rPr>
              <a:t> </a:t>
            </a:r>
            <a:r>
              <a:rPr sz="441" dirty="0">
                <a:solidFill>
                  <a:srgbClr val="231F20"/>
                </a:solidFill>
                <a:latin typeface="Arial"/>
                <a:cs typeface="Arial"/>
              </a:rPr>
              <a:t>smartphone;</a:t>
            </a:r>
            <a:r>
              <a:rPr sz="441" spc="49" dirty="0">
                <a:solidFill>
                  <a:srgbClr val="231F20"/>
                </a:solidFill>
                <a:latin typeface="Arial"/>
                <a:cs typeface="Arial"/>
              </a:rPr>
              <a:t> </a:t>
            </a:r>
            <a:r>
              <a:rPr sz="441" dirty="0">
                <a:solidFill>
                  <a:srgbClr val="231F20"/>
                </a:solidFill>
                <a:latin typeface="Arial"/>
                <a:cs typeface="Arial"/>
              </a:rPr>
              <a:t>see</a:t>
            </a:r>
            <a:r>
              <a:rPr sz="441" spc="49" dirty="0">
                <a:solidFill>
                  <a:srgbClr val="231F20"/>
                </a:solidFill>
                <a:latin typeface="Arial"/>
                <a:cs typeface="Arial"/>
              </a:rPr>
              <a:t> </a:t>
            </a:r>
            <a:r>
              <a:rPr sz="441" dirty="0">
                <a:solidFill>
                  <a:srgbClr val="231F20"/>
                </a:solidFill>
                <a:latin typeface="Arial"/>
                <a:cs typeface="Arial"/>
              </a:rPr>
              <a:t>Garmin.com/ble.</a:t>
            </a:r>
            <a:r>
              <a:rPr sz="441" spc="49" dirty="0">
                <a:solidFill>
                  <a:srgbClr val="231F20"/>
                </a:solidFill>
                <a:latin typeface="Arial"/>
                <a:cs typeface="Arial"/>
              </a:rPr>
              <a:t> </a:t>
            </a:r>
            <a:r>
              <a:rPr sz="441" dirty="0">
                <a:solidFill>
                  <a:srgbClr val="231F20"/>
                </a:solidFill>
                <a:latin typeface="Arial"/>
                <a:cs typeface="Arial"/>
              </a:rPr>
              <a:t>For</a:t>
            </a:r>
            <a:r>
              <a:rPr sz="441" spc="49" dirty="0">
                <a:solidFill>
                  <a:srgbClr val="231F20"/>
                </a:solidFill>
                <a:latin typeface="Arial"/>
                <a:cs typeface="Arial"/>
              </a:rPr>
              <a:t> </a:t>
            </a:r>
            <a:r>
              <a:rPr sz="441" dirty="0">
                <a:solidFill>
                  <a:srgbClr val="231F20"/>
                </a:solidFill>
                <a:latin typeface="Arial"/>
                <a:cs typeface="Arial"/>
              </a:rPr>
              <a:t>safety</a:t>
            </a:r>
            <a:r>
              <a:rPr sz="441" spc="49" dirty="0">
                <a:solidFill>
                  <a:srgbClr val="231F20"/>
                </a:solidFill>
                <a:latin typeface="Arial"/>
                <a:cs typeface="Arial"/>
              </a:rPr>
              <a:t> </a:t>
            </a:r>
            <a:r>
              <a:rPr sz="441" dirty="0">
                <a:solidFill>
                  <a:srgbClr val="231F20"/>
                </a:solidFill>
                <a:latin typeface="Arial"/>
                <a:cs typeface="Arial"/>
              </a:rPr>
              <a:t>and</a:t>
            </a:r>
            <a:r>
              <a:rPr sz="441" spc="49" dirty="0">
                <a:solidFill>
                  <a:srgbClr val="231F20"/>
                </a:solidFill>
                <a:latin typeface="Arial"/>
                <a:cs typeface="Arial"/>
              </a:rPr>
              <a:t> </a:t>
            </a:r>
            <a:r>
              <a:rPr sz="441" dirty="0">
                <a:solidFill>
                  <a:srgbClr val="231F20"/>
                </a:solidFill>
                <a:latin typeface="Arial"/>
                <a:cs typeface="Arial"/>
              </a:rPr>
              <a:t>tracking</a:t>
            </a:r>
            <a:r>
              <a:rPr sz="441" spc="49" dirty="0">
                <a:solidFill>
                  <a:srgbClr val="231F20"/>
                </a:solidFill>
                <a:latin typeface="Arial"/>
                <a:cs typeface="Arial"/>
              </a:rPr>
              <a:t> </a:t>
            </a:r>
            <a:r>
              <a:rPr sz="441" dirty="0">
                <a:solidFill>
                  <a:srgbClr val="231F20"/>
                </a:solidFill>
                <a:latin typeface="Arial"/>
                <a:cs typeface="Arial"/>
              </a:rPr>
              <a:t>feature</a:t>
            </a:r>
            <a:r>
              <a:rPr sz="441" spc="49" dirty="0">
                <a:solidFill>
                  <a:srgbClr val="231F20"/>
                </a:solidFill>
                <a:latin typeface="Arial"/>
                <a:cs typeface="Arial"/>
              </a:rPr>
              <a:t> </a:t>
            </a:r>
            <a:r>
              <a:rPr sz="441" dirty="0">
                <a:solidFill>
                  <a:srgbClr val="231F20"/>
                </a:solidFill>
                <a:latin typeface="Arial"/>
                <a:cs typeface="Arial"/>
              </a:rPr>
              <a:t>requirements</a:t>
            </a:r>
            <a:r>
              <a:rPr sz="441" spc="49" dirty="0">
                <a:solidFill>
                  <a:srgbClr val="231F20"/>
                </a:solidFill>
                <a:latin typeface="Arial"/>
                <a:cs typeface="Arial"/>
              </a:rPr>
              <a:t> </a:t>
            </a:r>
            <a:r>
              <a:rPr sz="441" dirty="0">
                <a:solidFill>
                  <a:srgbClr val="231F20"/>
                </a:solidFill>
                <a:latin typeface="Arial"/>
                <a:cs typeface="Arial"/>
              </a:rPr>
              <a:t>and</a:t>
            </a:r>
            <a:r>
              <a:rPr sz="441" spc="49" dirty="0">
                <a:solidFill>
                  <a:srgbClr val="231F20"/>
                </a:solidFill>
                <a:latin typeface="Arial"/>
                <a:cs typeface="Arial"/>
              </a:rPr>
              <a:t> </a:t>
            </a:r>
            <a:r>
              <a:rPr sz="441" dirty="0">
                <a:solidFill>
                  <a:srgbClr val="231F20"/>
                </a:solidFill>
                <a:latin typeface="Arial"/>
                <a:cs typeface="Arial"/>
              </a:rPr>
              <a:t>limitations,</a:t>
            </a:r>
            <a:r>
              <a:rPr sz="441" spc="49" dirty="0">
                <a:solidFill>
                  <a:srgbClr val="231F20"/>
                </a:solidFill>
                <a:latin typeface="Arial"/>
                <a:cs typeface="Arial"/>
              </a:rPr>
              <a:t> </a:t>
            </a:r>
            <a:r>
              <a:rPr sz="441" dirty="0">
                <a:solidFill>
                  <a:srgbClr val="231F20"/>
                </a:solidFill>
                <a:latin typeface="Arial"/>
                <a:cs typeface="Arial"/>
              </a:rPr>
              <a:t>see</a:t>
            </a:r>
            <a:r>
              <a:rPr sz="441" spc="49" dirty="0">
                <a:solidFill>
                  <a:srgbClr val="231F20"/>
                </a:solidFill>
                <a:latin typeface="Arial"/>
                <a:cs typeface="Arial"/>
              </a:rPr>
              <a:t> </a:t>
            </a:r>
            <a:r>
              <a:rPr sz="441" u="sng" spc="-9" dirty="0">
                <a:solidFill>
                  <a:srgbClr val="231F20"/>
                </a:solidFill>
                <a:uFill>
                  <a:solidFill>
                    <a:srgbClr val="231F20"/>
                  </a:solidFill>
                </a:uFill>
                <a:latin typeface="Arial"/>
                <a:cs typeface="Arial"/>
                <a:hlinkClick r:id="rId10"/>
              </a:rPr>
              <a:t>Garmin.com/safety</a:t>
            </a:r>
            <a:r>
              <a:rPr sz="441" spc="-9" dirty="0">
                <a:solidFill>
                  <a:srgbClr val="231F20"/>
                </a:solidFill>
                <a:latin typeface="Arial"/>
                <a:cs typeface="Arial"/>
              </a:rPr>
              <a:t>.</a:t>
            </a:r>
            <a:endParaRPr sz="441" dirty="0">
              <a:latin typeface="Arial"/>
              <a:cs typeface="Arial"/>
            </a:endParaRPr>
          </a:p>
          <a:p>
            <a:pPr marL="67241"/>
            <a:r>
              <a:rPr sz="397" baseline="27777" dirty="0">
                <a:solidFill>
                  <a:srgbClr val="231F20"/>
                </a:solidFill>
                <a:latin typeface="Arial"/>
                <a:cs typeface="Arial"/>
              </a:rPr>
              <a:t>5</a:t>
            </a:r>
            <a:r>
              <a:rPr sz="441" dirty="0">
                <a:solidFill>
                  <a:srgbClr val="231F20"/>
                </a:solidFill>
                <a:latin typeface="Arial"/>
                <a:cs typeface="Arial"/>
              </a:rPr>
              <a:t>See</a:t>
            </a:r>
            <a:r>
              <a:rPr sz="441" spc="18" dirty="0">
                <a:solidFill>
                  <a:srgbClr val="231F20"/>
                </a:solidFill>
                <a:latin typeface="Arial"/>
                <a:cs typeface="Arial"/>
              </a:rPr>
              <a:t> </a:t>
            </a:r>
            <a:r>
              <a:rPr sz="441" u="sng" spc="-9" dirty="0">
                <a:solidFill>
                  <a:srgbClr val="231F20"/>
                </a:solidFill>
                <a:uFill>
                  <a:solidFill>
                    <a:srgbClr val="231F20"/>
                  </a:solidFill>
                </a:uFill>
                <a:latin typeface="Arial"/>
                <a:cs typeface="Arial"/>
                <a:hlinkClick r:id="rId11"/>
              </a:rPr>
              <a:t>Garmin.com/GarminPay/Banks</a:t>
            </a:r>
            <a:endParaRPr sz="441" dirty="0">
              <a:latin typeface="Arial"/>
              <a:cs typeface="Arial"/>
            </a:endParaRPr>
          </a:p>
          <a:p>
            <a:pPr marL="67241"/>
            <a:r>
              <a:rPr sz="397" baseline="27777" dirty="0">
                <a:solidFill>
                  <a:srgbClr val="231F20"/>
                </a:solidFill>
                <a:latin typeface="Arial"/>
                <a:cs typeface="Arial"/>
              </a:rPr>
              <a:t>6</a:t>
            </a:r>
            <a:r>
              <a:rPr sz="441" dirty="0">
                <a:solidFill>
                  <a:srgbClr val="231F20"/>
                </a:solidFill>
                <a:latin typeface="Arial"/>
                <a:cs typeface="Arial"/>
              </a:rPr>
              <a:t>Requires</a:t>
            </a:r>
            <a:r>
              <a:rPr sz="441" spc="31" dirty="0">
                <a:solidFill>
                  <a:srgbClr val="231F20"/>
                </a:solidFill>
                <a:latin typeface="Arial"/>
                <a:cs typeface="Arial"/>
              </a:rPr>
              <a:t> </a:t>
            </a:r>
            <a:r>
              <a:rPr sz="441" dirty="0">
                <a:solidFill>
                  <a:srgbClr val="231F20"/>
                </a:solidFill>
                <a:latin typeface="Arial"/>
                <a:cs typeface="Arial"/>
              </a:rPr>
              <a:t>both</a:t>
            </a:r>
            <a:r>
              <a:rPr sz="441" spc="35" dirty="0">
                <a:solidFill>
                  <a:srgbClr val="231F20"/>
                </a:solidFill>
                <a:latin typeface="Arial"/>
                <a:cs typeface="Arial"/>
              </a:rPr>
              <a:t> </a:t>
            </a:r>
            <a:r>
              <a:rPr sz="441" dirty="0">
                <a:solidFill>
                  <a:srgbClr val="231F20"/>
                </a:solidFill>
                <a:latin typeface="Arial"/>
                <a:cs typeface="Arial"/>
              </a:rPr>
              <a:t>the</a:t>
            </a:r>
            <a:r>
              <a:rPr sz="441" spc="35" dirty="0">
                <a:solidFill>
                  <a:srgbClr val="231F20"/>
                </a:solidFill>
                <a:latin typeface="Arial"/>
                <a:cs typeface="Arial"/>
              </a:rPr>
              <a:t> </a:t>
            </a:r>
            <a:r>
              <a:rPr sz="441" dirty="0">
                <a:solidFill>
                  <a:srgbClr val="231F20"/>
                </a:solidFill>
                <a:latin typeface="Arial"/>
                <a:cs typeface="Arial"/>
              </a:rPr>
              <a:t>sender</a:t>
            </a:r>
            <a:r>
              <a:rPr sz="441" spc="31" dirty="0">
                <a:solidFill>
                  <a:srgbClr val="231F20"/>
                </a:solidFill>
                <a:latin typeface="Arial"/>
                <a:cs typeface="Arial"/>
              </a:rPr>
              <a:t> </a:t>
            </a:r>
            <a:r>
              <a:rPr sz="441" dirty="0">
                <a:solidFill>
                  <a:srgbClr val="231F20"/>
                </a:solidFill>
                <a:latin typeface="Arial"/>
                <a:cs typeface="Arial"/>
              </a:rPr>
              <a:t>and</a:t>
            </a:r>
            <a:r>
              <a:rPr sz="441" spc="35" dirty="0">
                <a:solidFill>
                  <a:srgbClr val="231F20"/>
                </a:solidFill>
                <a:latin typeface="Arial"/>
                <a:cs typeface="Arial"/>
              </a:rPr>
              <a:t> </a:t>
            </a:r>
            <a:r>
              <a:rPr sz="441" dirty="0">
                <a:solidFill>
                  <a:srgbClr val="231F20"/>
                </a:solidFill>
                <a:latin typeface="Arial"/>
                <a:cs typeface="Arial"/>
              </a:rPr>
              <a:t>receiver</a:t>
            </a:r>
            <a:r>
              <a:rPr sz="441" spc="35" dirty="0">
                <a:solidFill>
                  <a:srgbClr val="231F20"/>
                </a:solidFill>
                <a:latin typeface="Arial"/>
                <a:cs typeface="Arial"/>
              </a:rPr>
              <a:t> </a:t>
            </a:r>
            <a:r>
              <a:rPr sz="441" dirty="0">
                <a:solidFill>
                  <a:srgbClr val="231F20"/>
                </a:solidFill>
                <a:latin typeface="Arial"/>
                <a:cs typeface="Arial"/>
              </a:rPr>
              <a:t>of</a:t>
            </a:r>
            <a:r>
              <a:rPr sz="441" spc="35" dirty="0">
                <a:solidFill>
                  <a:srgbClr val="231F20"/>
                </a:solidFill>
                <a:latin typeface="Arial"/>
                <a:cs typeface="Arial"/>
              </a:rPr>
              <a:t> </a:t>
            </a:r>
            <a:r>
              <a:rPr sz="441" dirty="0">
                <a:solidFill>
                  <a:srgbClr val="231F20"/>
                </a:solidFill>
                <a:latin typeface="Arial"/>
                <a:cs typeface="Arial"/>
              </a:rPr>
              <a:t>messages</a:t>
            </a:r>
            <a:r>
              <a:rPr sz="441" spc="31" dirty="0">
                <a:solidFill>
                  <a:srgbClr val="231F20"/>
                </a:solidFill>
                <a:latin typeface="Arial"/>
                <a:cs typeface="Arial"/>
              </a:rPr>
              <a:t> </a:t>
            </a:r>
            <a:r>
              <a:rPr sz="441" dirty="0">
                <a:solidFill>
                  <a:srgbClr val="231F20"/>
                </a:solidFill>
                <a:latin typeface="Arial"/>
                <a:cs typeface="Arial"/>
              </a:rPr>
              <a:t>to</a:t>
            </a:r>
            <a:r>
              <a:rPr sz="441" spc="35" dirty="0">
                <a:solidFill>
                  <a:srgbClr val="231F20"/>
                </a:solidFill>
                <a:latin typeface="Arial"/>
                <a:cs typeface="Arial"/>
              </a:rPr>
              <a:t> </a:t>
            </a:r>
            <a:r>
              <a:rPr sz="441" dirty="0">
                <a:solidFill>
                  <a:srgbClr val="231F20"/>
                </a:solidFill>
                <a:latin typeface="Arial"/>
                <a:cs typeface="Arial"/>
              </a:rPr>
              <a:t>have</a:t>
            </a:r>
            <a:r>
              <a:rPr sz="441" spc="35" dirty="0">
                <a:solidFill>
                  <a:srgbClr val="231F20"/>
                </a:solidFill>
                <a:latin typeface="Arial"/>
                <a:cs typeface="Arial"/>
              </a:rPr>
              <a:t> </a:t>
            </a:r>
            <a:r>
              <a:rPr sz="441" dirty="0">
                <a:solidFill>
                  <a:srgbClr val="231F20"/>
                </a:solidFill>
                <a:latin typeface="Arial"/>
                <a:cs typeface="Arial"/>
              </a:rPr>
              <a:t>the</a:t>
            </a:r>
            <a:r>
              <a:rPr sz="441" spc="35" dirty="0">
                <a:solidFill>
                  <a:srgbClr val="231F20"/>
                </a:solidFill>
                <a:latin typeface="Arial"/>
                <a:cs typeface="Arial"/>
              </a:rPr>
              <a:t> </a:t>
            </a:r>
            <a:r>
              <a:rPr sz="441" dirty="0">
                <a:solidFill>
                  <a:srgbClr val="231F20"/>
                </a:solidFill>
                <a:latin typeface="Arial"/>
                <a:cs typeface="Arial"/>
              </a:rPr>
              <a:t>Garmin</a:t>
            </a:r>
            <a:r>
              <a:rPr sz="441" spc="31" dirty="0">
                <a:solidFill>
                  <a:srgbClr val="231F20"/>
                </a:solidFill>
                <a:latin typeface="Arial"/>
                <a:cs typeface="Arial"/>
              </a:rPr>
              <a:t> </a:t>
            </a:r>
            <a:r>
              <a:rPr sz="441" dirty="0">
                <a:solidFill>
                  <a:srgbClr val="231F20"/>
                </a:solidFill>
                <a:latin typeface="Arial"/>
                <a:cs typeface="Arial"/>
              </a:rPr>
              <a:t>Messenger</a:t>
            </a:r>
            <a:r>
              <a:rPr sz="441" spc="35" dirty="0">
                <a:solidFill>
                  <a:srgbClr val="231F20"/>
                </a:solidFill>
                <a:latin typeface="Arial"/>
                <a:cs typeface="Arial"/>
              </a:rPr>
              <a:t> </a:t>
            </a:r>
            <a:r>
              <a:rPr sz="441" dirty="0">
                <a:solidFill>
                  <a:srgbClr val="231F20"/>
                </a:solidFill>
                <a:latin typeface="Arial"/>
                <a:cs typeface="Arial"/>
              </a:rPr>
              <a:t>app</a:t>
            </a:r>
            <a:r>
              <a:rPr sz="441" spc="35" dirty="0">
                <a:solidFill>
                  <a:srgbClr val="231F20"/>
                </a:solidFill>
                <a:latin typeface="Arial"/>
                <a:cs typeface="Arial"/>
              </a:rPr>
              <a:t> </a:t>
            </a:r>
            <a:r>
              <a:rPr sz="441" dirty="0">
                <a:solidFill>
                  <a:srgbClr val="231F20"/>
                </a:solidFill>
                <a:latin typeface="Arial"/>
                <a:cs typeface="Arial"/>
              </a:rPr>
              <a:t>installed</a:t>
            </a:r>
            <a:r>
              <a:rPr sz="441" spc="31" dirty="0">
                <a:solidFill>
                  <a:srgbClr val="231F20"/>
                </a:solidFill>
                <a:latin typeface="Arial"/>
                <a:cs typeface="Arial"/>
              </a:rPr>
              <a:t> </a:t>
            </a:r>
            <a:r>
              <a:rPr sz="441" dirty="0">
                <a:solidFill>
                  <a:srgbClr val="231F20"/>
                </a:solidFill>
                <a:latin typeface="Arial"/>
                <a:cs typeface="Arial"/>
              </a:rPr>
              <a:t>on</a:t>
            </a:r>
            <a:r>
              <a:rPr sz="441" spc="35" dirty="0">
                <a:solidFill>
                  <a:srgbClr val="231F20"/>
                </a:solidFill>
                <a:latin typeface="Arial"/>
                <a:cs typeface="Arial"/>
              </a:rPr>
              <a:t> </a:t>
            </a:r>
            <a:r>
              <a:rPr sz="441" dirty="0">
                <a:solidFill>
                  <a:srgbClr val="231F20"/>
                </a:solidFill>
                <a:latin typeface="Arial"/>
                <a:cs typeface="Arial"/>
              </a:rPr>
              <a:t>their</a:t>
            </a:r>
            <a:r>
              <a:rPr sz="441" spc="35" dirty="0">
                <a:solidFill>
                  <a:srgbClr val="231F20"/>
                </a:solidFill>
                <a:latin typeface="Arial"/>
                <a:cs typeface="Arial"/>
              </a:rPr>
              <a:t> </a:t>
            </a:r>
            <a:r>
              <a:rPr sz="441" dirty="0">
                <a:solidFill>
                  <a:srgbClr val="231F20"/>
                </a:solidFill>
                <a:latin typeface="Arial"/>
                <a:cs typeface="Arial"/>
              </a:rPr>
              <a:t>paired</a:t>
            </a:r>
            <a:r>
              <a:rPr sz="441" spc="35" dirty="0">
                <a:solidFill>
                  <a:srgbClr val="231F20"/>
                </a:solidFill>
                <a:latin typeface="Arial"/>
                <a:cs typeface="Arial"/>
              </a:rPr>
              <a:t> </a:t>
            </a:r>
            <a:r>
              <a:rPr sz="441" spc="-9" dirty="0">
                <a:solidFill>
                  <a:srgbClr val="231F20"/>
                </a:solidFill>
                <a:latin typeface="Arial"/>
                <a:cs typeface="Arial"/>
              </a:rPr>
              <a:t>smartphones</a:t>
            </a:r>
            <a:endParaRPr sz="441" dirty="0">
              <a:latin typeface="Arial"/>
              <a:cs typeface="Arial"/>
            </a:endParaRPr>
          </a:p>
          <a:p>
            <a:pPr>
              <a:spcBef>
                <a:spcPts val="22"/>
              </a:spcBef>
            </a:pPr>
            <a:endParaRPr sz="441" dirty="0">
              <a:latin typeface="Arial"/>
              <a:cs typeface="Arial"/>
            </a:endParaRPr>
          </a:p>
          <a:p>
            <a:pPr marL="67241"/>
            <a:r>
              <a:rPr sz="441" spc="-9" dirty="0">
                <a:solidFill>
                  <a:srgbClr val="231F20"/>
                </a:solidFill>
                <a:latin typeface="Arial"/>
                <a:cs typeface="Arial"/>
              </a:rPr>
              <a:t>iPhone</a:t>
            </a:r>
            <a:r>
              <a:rPr sz="441" spc="-4" dirty="0">
                <a:solidFill>
                  <a:srgbClr val="231F20"/>
                </a:solidFill>
                <a:latin typeface="Arial"/>
                <a:cs typeface="Arial"/>
              </a:rPr>
              <a:t> </a:t>
            </a:r>
            <a:r>
              <a:rPr sz="441" dirty="0">
                <a:solidFill>
                  <a:srgbClr val="231F20"/>
                </a:solidFill>
                <a:latin typeface="Arial"/>
                <a:cs typeface="Arial"/>
              </a:rPr>
              <a:t>is a</a:t>
            </a:r>
            <a:r>
              <a:rPr sz="441" spc="-4" dirty="0">
                <a:solidFill>
                  <a:srgbClr val="231F20"/>
                </a:solidFill>
                <a:latin typeface="Arial"/>
                <a:cs typeface="Arial"/>
              </a:rPr>
              <a:t> </a:t>
            </a:r>
            <a:r>
              <a:rPr sz="441" spc="-9" dirty="0">
                <a:solidFill>
                  <a:srgbClr val="231F20"/>
                </a:solidFill>
                <a:latin typeface="Arial"/>
                <a:cs typeface="Arial"/>
              </a:rPr>
              <a:t>trademark</a:t>
            </a:r>
            <a:r>
              <a:rPr sz="441" dirty="0">
                <a:solidFill>
                  <a:srgbClr val="231F20"/>
                </a:solidFill>
                <a:latin typeface="Arial"/>
                <a:cs typeface="Arial"/>
              </a:rPr>
              <a:t> of</a:t>
            </a:r>
            <a:r>
              <a:rPr sz="441" spc="-4" dirty="0">
                <a:solidFill>
                  <a:srgbClr val="231F20"/>
                </a:solidFill>
                <a:latin typeface="Arial"/>
                <a:cs typeface="Arial"/>
              </a:rPr>
              <a:t> </a:t>
            </a:r>
            <a:r>
              <a:rPr sz="441" spc="-9" dirty="0">
                <a:solidFill>
                  <a:srgbClr val="231F20"/>
                </a:solidFill>
                <a:latin typeface="Arial"/>
                <a:cs typeface="Arial"/>
              </a:rPr>
              <a:t>Apple</a:t>
            </a:r>
            <a:r>
              <a:rPr sz="441" dirty="0">
                <a:solidFill>
                  <a:srgbClr val="231F20"/>
                </a:solidFill>
                <a:latin typeface="Arial"/>
                <a:cs typeface="Arial"/>
              </a:rPr>
              <a:t> </a:t>
            </a:r>
            <a:r>
              <a:rPr sz="441" spc="-9" dirty="0">
                <a:solidFill>
                  <a:srgbClr val="231F20"/>
                </a:solidFill>
                <a:latin typeface="Arial"/>
                <a:cs typeface="Arial"/>
              </a:rPr>
              <a:t>Inc.,</a:t>
            </a:r>
            <a:r>
              <a:rPr sz="441" dirty="0">
                <a:solidFill>
                  <a:srgbClr val="231F20"/>
                </a:solidFill>
                <a:latin typeface="Arial"/>
                <a:cs typeface="Arial"/>
              </a:rPr>
              <a:t> </a:t>
            </a:r>
            <a:r>
              <a:rPr sz="441" spc="-9" dirty="0">
                <a:solidFill>
                  <a:srgbClr val="231F20"/>
                </a:solidFill>
                <a:latin typeface="Arial"/>
                <a:cs typeface="Arial"/>
              </a:rPr>
              <a:t>registered</a:t>
            </a:r>
            <a:r>
              <a:rPr sz="441" spc="-4" dirty="0">
                <a:solidFill>
                  <a:srgbClr val="231F20"/>
                </a:solidFill>
                <a:latin typeface="Arial"/>
                <a:cs typeface="Arial"/>
              </a:rPr>
              <a:t> </a:t>
            </a:r>
            <a:r>
              <a:rPr sz="441" dirty="0">
                <a:solidFill>
                  <a:srgbClr val="231F20"/>
                </a:solidFill>
                <a:latin typeface="Arial"/>
                <a:cs typeface="Arial"/>
              </a:rPr>
              <a:t>in the</a:t>
            </a:r>
            <a:r>
              <a:rPr sz="441" spc="-4" dirty="0">
                <a:solidFill>
                  <a:srgbClr val="231F20"/>
                </a:solidFill>
                <a:latin typeface="Arial"/>
                <a:cs typeface="Arial"/>
              </a:rPr>
              <a:t> </a:t>
            </a:r>
            <a:r>
              <a:rPr sz="441" spc="-9" dirty="0">
                <a:solidFill>
                  <a:srgbClr val="231F20"/>
                </a:solidFill>
                <a:latin typeface="Arial"/>
                <a:cs typeface="Arial"/>
              </a:rPr>
              <a:t>U.S.</a:t>
            </a:r>
            <a:r>
              <a:rPr sz="441" dirty="0">
                <a:solidFill>
                  <a:srgbClr val="231F20"/>
                </a:solidFill>
                <a:latin typeface="Arial"/>
                <a:cs typeface="Arial"/>
              </a:rPr>
              <a:t> and </a:t>
            </a:r>
            <a:r>
              <a:rPr sz="441" spc="-9" dirty="0">
                <a:solidFill>
                  <a:srgbClr val="231F20"/>
                </a:solidFill>
                <a:latin typeface="Arial"/>
                <a:cs typeface="Arial"/>
              </a:rPr>
              <a:t>other</a:t>
            </a:r>
            <a:r>
              <a:rPr sz="441" spc="-4" dirty="0">
                <a:solidFill>
                  <a:srgbClr val="231F20"/>
                </a:solidFill>
                <a:latin typeface="Arial"/>
                <a:cs typeface="Arial"/>
              </a:rPr>
              <a:t> </a:t>
            </a:r>
            <a:r>
              <a:rPr sz="441" spc="-9" dirty="0">
                <a:solidFill>
                  <a:srgbClr val="231F20"/>
                </a:solidFill>
                <a:latin typeface="Arial"/>
                <a:cs typeface="Arial"/>
              </a:rPr>
              <a:t>countries.</a:t>
            </a:r>
            <a:r>
              <a:rPr sz="441" dirty="0">
                <a:solidFill>
                  <a:srgbClr val="231F20"/>
                </a:solidFill>
                <a:latin typeface="Arial"/>
                <a:cs typeface="Arial"/>
              </a:rPr>
              <a:t> </a:t>
            </a:r>
            <a:r>
              <a:rPr sz="441" spc="-9" dirty="0">
                <a:solidFill>
                  <a:srgbClr val="231F20"/>
                </a:solidFill>
                <a:latin typeface="Arial"/>
                <a:cs typeface="Arial"/>
              </a:rPr>
              <a:t>Android</a:t>
            </a:r>
            <a:r>
              <a:rPr sz="441" spc="-4" dirty="0">
                <a:solidFill>
                  <a:srgbClr val="231F20"/>
                </a:solidFill>
                <a:latin typeface="Arial"/>
                <a:cs typeface="Arial"/>
              </a:rPr>
              <a:t> </a:t>
            </a:r>
            <a:r>
              <a:rPr sz="441" dirty="0">
                <a:solidFill>
                  <a:srgbClr val="231F20"/>
                </a:solidFill>
                <a:latin typeface="Arial"/>
                <a:cs typeface="Arial"/>
              </a:rPr>
              <a:t>is a </a:t>
            </a:r>
            <a:r>
              <a:rPr sz="441" spc="-9" dirty="0">
                <a:solidFill>
                  <a:srgbClr val="231F20"/>
                </a:solidFill>
                <a:latin typeface="Arial"/>
                <a:cs typeface="Arial"/>
              </a:rPr>
              <a:t>trademark</a:t>
            </a:r>
            <a:r>
              <a:rPr sz="441" spc="-4" dirty="0">
                <a:solidFill>
                  <a:srgbClr val="231F20"/>
                </a:solidFill>
                <a:latin typeface="Arial"/>
                <a:cs typeface="Arial"/>
              </a:rPr>
              <a:t> </a:t>
            </a:r>
            <a:r>
              <a:rPr sz="441" dirty="0">
                <a:solidFill>
                  <a:srgbClr val="231F20"/>
                </a:solidFill>
                <a:latin typeface="Arial"/>
                <a:cs typeface="Arial"/>
              </a:rPr>
              <a:t>of Google</a:t>
            </a:r>
            <a:r>
              <a:rPr sz="441" spc="-4" dirty="0">
                <a:solidFill>
                  <a:srgbClr val="231F20"/>
                </a:solidFill>
                <a:latin typeface="Arial"/>
                <a:cs typeface="Arial"/>
              </a:rPr>
              <a:t> </a:t>
            </a:r>
            <a:r>
              <a:rPr sz="441" spc="-18" dirty="0">
                <a:solidFill>
                  <a:srgbClr val="231F20"/>
                </a:solidFill>
                <a:latin typeface="Arial"/>
                <a:cs typeface="Arial"/>
              </a:rPr>
              <a:t>LLC.</a:t>
            </a:r>
            <a:endParaRPr sz="441" dirty="0">
              <a:latin typeface="Arial"/>
              <a:cs typeface="Arial"/>
            </a:endParaRPr>
          </a:p>
        </p:txBody>
      </p:sp>
      <p:sp>
        <p:nvSpPr>
          <p:cNvPr id="52" name="object 12">
            <a:extLst>
              <a:ext uri="{FF2B5EF4-FFF2-40B4-BE49-F238E27FC236}">
                <a16:creationId xmlns:a16="http://schemas.microsoft.com/office/drawing/2014/main" id="{1E4AB523-355C-E861-7602-47A0B942F035}"/>
              </a:ext>
            </a:extLst>
          </p:cNvPr>
          <p:cNvSpPr txBox="1"/>
          <p:nvPr/>
        </p:nvSpPr>
        <p:spPr>
          <a:xfrm>
            <a:off x="398143" y="256404"/>
            <a:ext cx="2494429" cy="162993"/>
          </a:xfrm>
          <a:prstGeom prst="rect">
            <a:avLst/>
          </a:prstGeom>
        </p:spPr>
        <p:txBody>
          <a:bodyPr vert="horz" wrap="square" lIns="0" tIns="0" rIns="0" bIns="0" rtlCol="0" anchor="ctr" anchorCtr="0">
            <a:spAutoFit/>
          </a:bodyPr>
          <a:lstStyle/>
          <a:p>
            <a:pPr marL="11206"/>
            <a:r>
              <a:rPr sz="1059" b="1" dirty="0">
                <a:solidFill>
                  <a:srgbClr val="6DCFF6"/>
                </a:solidFill>
                <a:latin typeface="Arial"/>
                <a:cs typeface="Arial"/>
              </a:rPr>
              <a:t>NEW PRODUCT ANNOUNCEMENT</a:t>
            </a:r>
            <a:endParaRPr sz="1059" dirty="0">
              <a:latin typeface="Arial"/>
              <a:cs typeface="Arial"/>
            </a:endParaRPr>
          </a:p>
        </p:txBody>
      </p:sp>
      <p:sp>
        <p:nvSpPr>
          <p:cNvPr id="53" name="object 13">
            <a:extLst>
              <a:ext uri="{FF2B5EF4-FFF2-40B4-BE49-F238E27FC236}">
                <a16:creationId xmlns:a16="http://schemas.microsoft.com/office/drawing/2014/main" id="{F7737267-157D-E603-3B22-609AA51B39D4}"/>
              </a:ext>
            </a:extLst>
          </p:cNvPr>
          <p:cNvSpPr txBox="1">
            <a:spLocks noGrp="1"/>
          </p:cNvSpPr>
          <p:nvPr>
            <p:ph type="title"/>
          </p:nvPr>
        </p:nvSpPr>
        <p:spPr>
          <a:xfrm>
            <a:off x="370590" y="426191"/>
            <a:ext cx="1594037" cy="447332"/>
          </a:xfrm>
          <a:prstGeom prst="rect">
            <a:avLst/>
          </a:prstGeom>
        </p:spPr>
        <p:txBody>
          <a:bodyPr vert="horz" wrap="square" lIns="0" tIns="0" rIns="0" bIns="0" rtlCol="0" anchor="ctr" anchorCtr="0">
            <a:spAutoFit/>
          </a:bodyPr>
          <a:lstStyle/>
          <a:p>
            <a:pPr marL="22414">
              <a:lnSpc>
                <a:spcPts val="2453"/>
              </a:lnSpc>
              <a:spcBef>
                <a:spcPts val="88"/>
              </a:spcBef>
            </a:pPr>
            <a:r>
              <a:rPr dirty="0"/>
              <a:t>VENU</a:t>
            </a:r>
            <a:r>
              <a:rPr sz="1853" baseline="31746" dirty="0"/>
              <a:t>® </a:t>
            </a:r>
            <a:r>
              <a:rPr dirty="0"/>
              <a:t>X1</a:t>
            </a:r>
          </a:p>
          <a:p>
            <a:pPr marL="34181">
              <a:lnSpc>
                <a:spcPts val="865"/>
              </a:lnSpc>
            </a:pPr>
            <a:r>
              <a:rPr sz="794" dirty="0"/>
              <a:t>PREMIUM GPS SMARTWATCH</a:t>
            </a:r>
          </a:p>
        </p:txBody>
      </p:sp>
      <p:sp>
        <p:nvSpPr>
          <p:cNvPr id="54" name="object 17">
            <a:extLst>
              <a:ext uri="{FF2B5EF4-FFF2-40B4-BE49-F238E27FC236}">
                <a16:creationId xmlns:a16="http://schemas.microsoft.com/office/drawing/2014/main" id="{0E547E96-095D-25A7-4AA0-DACC90F28CCF}"/>
              </a:ext>
            </a:extLst>
          </p:cNvPr>
          <p:cNvSpPr txBox="1"/>
          <p:nvPr/>
        </p:nvSpPr>
        <p:spPr>
          <a:xfrm>
            <a:off x="5875122" y="261424"/>
            <a:ext cx="591110" cy="108619"/>
          </a:xfrm>
          <a:prstGeom prst="rect">
            <a:avLst/>
          </a:prstGeom>
        </p:spPr>
        <p:txBody>
          <a:bodyPr vert="horz" wrap="square" lIns="0" tIns="0" rIns="0" bIns="0" rtlCol="0" anchor="ctr" anchorCtr="0">
            <a:spAutoFit/>
          </a:bodyPr>
          <a:lstStyle/>
          <a:p>
            <a:pPr marL="11206"/>
            <a:r>
              <a:rPr sz="706" dirty="0">
                <a:solidFill>
                  <a:srgbClr val="FFFFFF"/>
                </a:solidFill>
                <a:latin typeface="Arial"/>
                <a:cs typeface="Arial"/>
              </a:rPr>
              <a:t>June 12, 2025</a:t>
            </a:r>
            <a:endParaRPr sz="706" dirty="0">
              <a:latin typeface="Arial"/>
              <a:cs typeface="Arial"/>
            </a:endParaRPr>
          </a:p>
        </p:txBody>
      </p:sp>
      <p:sp>
        <p:nvSpPr>
          <p:cNvPr id="55" name="object 25">
            <a:extLst>
              <a:ext uri="{FF2B5EF4-FFF2-40B4-BE49-F238E27FC236}">
                <a16:creationId xmlns:a16="http://schemas.microsoft.com/office/drawing/2014/main" id="{B40D7834-8AE1-338D-CC4E-ADD8052DACD0}"/>
              </a:ext>
            </a:extLst>
          </p:cNvPr>
          <p:cNvSpPr txBox="1">
            <a:spLocks noGrp="1"/>
          </p:cNvSpPr>
          <p:nvPr>
            <p:ph type="sldNum" sz="quarter" idx="7"/>
          </p:nvPr>
        </p:nvSpPr>
        <p:spPr>
          <a:xfrm>
            <a:off x="3272888" y="9648377"/>
            <a:ext cx="278570" cy="85958"/>
          </a:xfrm>
          <a:prstGeom prst="rect">
            <a:avLst/>
          </a:prstGeom>
        </p:spPr>
        <p:txBody>
          <a:bodyPr vert="horz" wrap="square" lIns="0" tIns="4482" rIns="0" bIns="0" rtlCol="0">
            <a:spAutoFit/>
          </a:bodyPr>
          <a:lstStyle/>
          <a:p>
            <a:pPr marL="33619">
              <a:spcBef>
                <a:spcPts val="35"/>
              </a:spcBef>
            </a:pPr>
            <a:fld id="{81D60167-4931-47E6-BA6A-407CBD079E47}" type="slidenum">
              <a:rPr dirty="0"/>
              <a:pPr marL="33619">
                <a:spcBef>
                  <a:spcPts val="35"/>
                </a:spcBef>
              </a:pPr>
              <a:t>6</a:t>
            </a:fld>
            <a:r>
              <a:rPr spc="-4" dirty="0"/>
              <a:t> </a:t>
            </a:r>
            <a:r>
              <a:rPr dirty="0"/>
              <a:t>of</a:t>
            </a:r>
            <a:r>
              <a:rPr spc="-4" dirty="0"/>
              <a:t> </a:t>
            </a:r>
            <a:r>
              <a:rPr lang="en-GB" spc="-44" dirty="0"/>
              <a:t>6</a:t>
            </a:r>
            <a:endParaRPr spc="-44" dirty="0"/>
          </a:p>
        </p:txBody>
      </p:sp>
      <p:sp>
        <p:nvSpPr>
          <p:cNvPr id="48" name="TextBox 47">
            <a:extLst>
              <a:ext uri="{FF2B5EF4-FFF2-40B4-BE49-F238E27FC236}">
                <a16:creationId xmlns:a16="http://schemas.microsoft.com/office/drawing/2014/main" id="{34EFE0AD-7C5B-9DF2-F620-2895F7A15436}"/>
              </a:ext>
            </a:extLst>
          </p:cNvPr>
          <p:cNvSpPr txBox="1"/>
          <p:nvPr/>
        </p:nvSpPr>
        <p:spPr>
          <a:xfrm>
            <a:off x="216418" y="7941693"/>
            <a:ext cx="4887210" cy="215444"/>
          </a:xfrm>
          <a:prstGeom prst="rect">
            <a:avLst/>
          </a:prstGeom>
          <a:noFill/>
        </p:spPr>
        <p:txBody>
          <a:bodyPr wrap="square">
            <a:spAutoFit/>
          </a:bodyPr>
          <a:lstStyle/>
          <a:p>
            <a:pPr>
              <a:spcBef>
                <a:spcPts val="88"/>
              </a:spcBef>
            </a:pPr>
            <a:r>
              <a:rPr lang="en-GB" sz="800" dirty="0">
                <a:solidFill>
                  <a:srgbClr val="231F20"/>
                </a:solidFill>
                <a:latin typeface="Arial"/>
                <a:cs typeface="Arial"/>
              </a:rPr>
              <a:t>For</a:t>
            </a:r>
            <a:r>
              <a:rPr lang="en-GB" sz="800" spc="35" dirty="0">
                <a:solidFill>
                  <a:srgbClr val="231F20"/>
                </a:solidFill>
                <a:latin typeface="Arial"/>
                <a:cs typeface="Arial"/>
              </a:rPr>
              <a:t> </a:t>
            </a:r>
            <a:r>
              <a:rPr lang="en-GB" sz="800" dirty="0">
                <a:solidFill>
                  <a:srgbClr val="231F20"/>
                </a:solidFill>
                <a:latin typeface="Arial"/>
                <a:cs typeface="Arial"/>
              </a:rPr>
              <a:t>additional</a:t>
            </a:r>
            <a:r>
              <a:rPr lang="en-GB" sz="800" spc="35" dirty="0">
                <a:solidFill>
                  <a:srgbClr val="231F20"/>
                </a:solidFill>
                <a:latin typeface="Arial"/>
                <a:cs typeface="Arial"/>
              </a:rPr>
              <a:t> </a:t>
            </a:r>
            <a:r>
              <a:rPr lang="en-GB" sz="800" dirty="0">
                <a:solidFill>
                  <a:srgbClr val="231F20"/>
                </a:solidFill>
                <a:latin typeface="Arial"/>
                <a:cs typeface="Arial"/>
              </a:rPr>
              <a:t>bands</a:t>
            </a:r>
            <a:r>
              <a:rPr lang="en-GB" sz="800" spc="40" dirty="0">
                <a:solidFill>
                  <a:srgbClr val="231F20"/>
                </a:solidFill>
                <a:latin typeface="Arial"/>
                <a:cs typeface="Arial"/>
              </a:rPr>
              <a:t> </a:t>
            </a:r>
            <a:r>
              <a:rPr lang="en-GB" sz="800" dirty="0">
                <a:solidFill>
                  <a:srgbClr val="231F20"/>
                </a:solidFill>
                <a:latin typeface="Arial"/>
                <a:cs typeface="Arial"/>
              </a:rPr>
              <a:t>and</a:t>
            </a:r>
            <a:r>
              <a:rPr lang="en-GB" sz="800" spc="35" dirty="0">
                <a:solidFill>
                  <a:srgbClr val="231F20"/>
                </a:solidFill>
                <a:latin typeface="Arial"/>
                <a:cs typeface="Arial"/>
              </a:rPr>
              <a:t> </a:t>
            </a:r>
            <a:r>
              <a:rPr lang="en-GB" sz="800" dirty="0">
                <a:solidFill>
                  <a:srgbClr val="231F20"/>
                </a:solidFill>
                <a:latin typeface="Arial"/>
                <a:cs typeface="Arial"/>
              </a:rPr>
              <a:t>compatible</a:t>
            </a:r>
            <a:r>
              <a:rPr lang="en-GB" sz="800" spc="40" dirty="0">
                <a:solidFill>
                  <a:srgbClr val="231F20"/>
                </a:solidFill>
                <a:latin typeface="Arial"/>
                <a:cs typeface="Arial"/>
              </a:rPr>
              <a:t> </a:t>
            </a:r>
            <a:r>
              <a:rPr lang="en-GB" sz="800" dirty="0">
                <a:solidFill>
                  <a:srgbClr val="231F20"/>
                </a:solidFill>
                <a:latin typeface="Arial"/>
                <a:cs typeface="Arial"/>
              </a:rPr>
              <a:t>accessories,</a:t>
            </a:r>
            <a:r>
              <a:rPr lang="en-GB" sz="800" spc="35" dirty="0">
                <a:solidFill>
                  <a:srgbClr val="231F20"/>
                </a:solidFill>
                <a:latin typeface="Arial"/>
                <a:cs typeface="Arial"/>
              </a:rPr>
              <a:t> </a:t>
            </a:r>
            <a:r>
              <a:rPr lang="en-GB" sz="800" dirty="0">
                <a:solidFill>
                  <a:srgbClr val="231F20"/>
                </a:solidFill>
                <a:latin typeface="Arial"/>
                <a:cs typeface="Arial"/>
              </a:rPr>
              <a:t>please</a:t>
            </a:r>
            <a:r>
              <a:rPr lang="en-GB" sz="800" spc="40" dirty="0">
                <a:solidFill>
                  <a:srgbClr val="231F20"/>
                </a:solidFill>
                <a:latin typeface="Arial"/>
                <a:cs typeface="Arial"/>
              </a:rPr>
              <a:t> </a:t>
            </a:r>
            <a:r>
              <a:rPr lang="en-GB" sz="800" dirty="0">
                <a:solidFill>
                  <a:srgbClr val="231F20"/>
                </a:solidFill>
                <a:latin typeface="Arial"/>
                <a:cs typeface="Arial"/>
              </a:rPr>
              <a:t>visit</a:t>
            </a:r>
            <a:r>
              <a:rPr lang="en-GB" sz="800" spc="35" dirty="0">
                <a:solidFill>
                  <a:srgbClr val="231F20"/>
                </a:solidFill>
                <a:latin typeface="Arial"/>
                <a:cs typeface="Arial"/>
              </a:rPr>
              <a:t> </a:t>
            </a:r>
            <a:r>
              <a:rPr lang="en-GB" sz="800" u="sng" spc="-9" dirty="0">
                <a:solidFill>
                  <a:srgbClr val="6DCFF6"/>
                </a:solidFill>
                <a:uFill>
                  <a:solidFill>
                    <a:srgbClr val="6DCFF6"/>
                  </a:solidFill>
                </a:uFill>
                <a:latin typeface="Arial"/>
                <a:cs typeface="Arial"/>
                <a:hlinkClick r:id="rId12"/>
              </a:rPr>
              <a:t>Garmin.com</a:t>
            </a:r>
            <a:r>
              <a:rPr lang="en-GB" sz="800" spc="-9" dirty="0">
                <a:solidFill>
                  <a:srgbClr val="231F20"/>
                </a:solidFill>
                <a:latin typeface="Arial"/>
                <a:cs typeface="Arial"/>
              </a:rPr>
              <a:t>.</a:t>
            </a:r>
            <a:endParaRPr lang="en-GB" sz="8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315CC6CA57774D88FCB348B5278B01" ma:contentTypeVersion="15" ma:contentTypeDescription="Create a new document." ma:contentTypeScope="" ma:versionID="09681a9108faa830ebb026f7b918e2c6">
  <xsd:schema xmlns:xsd="http://www.w3.org/2001/XMLSchema" xmlns:xs="http://www.w3.org/2001/XMLSchema" xmlns:p="http://schemas.microsoft.com/office/2006/metadata/properties" xmlns:ns2="35b48739-4213-43f4-88c8-ec4057d34e48" xmlns:ns3="091bc524-61fd-4428-9e23-679319645ca5" targetNamespace="http://schemas.microsoft.com/office/2006/metadata/properties" ma:root="true" ma:fieldsID="91095df9726265013e198d60ce7aaa4e" ns2:_="" ns3:_="">
    <xsd:import namespace="35b48739-4213-43f4-88c8-ec4057d34e48"/>
    <xsd:import namespace="091bc524-61fd-4428-9e23-679319645ca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48739-4213-43f4-88c8-ec4057d34e4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d82a6037-fab8-400f-ba53-dc96d25999d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1bc524-61fd-4428-9e23-679319645ca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5c8cf80-425e-49e6-b852-418c22bfc0f3}" ma:internalName="TaxCatchAll" ma:showField="CatchAllData" ma:web="091bc524-61fd-4428-9e23-679319645ca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b48739-4213-43f4-88c8-ec4057d34e48">
      <Terms xmlns="http://schemas.microsoft.com/office/infopath/2007/PartnerControls"/>
    </lcf76f155ced4ddcb4097134ff3c332f>
    <TaxCatchAll xmlns="091bc524-61fd-4428-9e23-679319645ca5" xsi:nil="true"/>
  </documentManagement>
</p:properties>
</file>

<file path=customXml/itemProps1.xml><?xml version="1.0" encoding="utf-8"?>
<ds:datastoreItem xmlns:ds="http://schemas.openxmlformats.org/officeDocument/2006/customXml" ds:itemID="{B512E14B-ABF5-40BA-B632-D9E68107CF7C}"/>
</file>

<file path=customXml/itemProps2.xml><?xml version="1.0" encoding="utf-8"?>
<ds:datastoreItem xmlns:ds="http://schemas.openxmlformats.org/officeDocument/2006/customXml" ds:itemID="{6C6857EB-ACAD-4618-B0F3-ABAEA52E978A}"/>
</file>

<file path=customXml/itemProps3.xml><?xml version="1.0" encoding="utf-8"?>
<ds:datastoreItem xmlns:ds="http://schemas.openxmlformats.org/officeDocument/2006/customXml" ds:itemID="{D5AA153A-6736-49AD-A882-1432B34682B1}"/>
</file>

<file path=docProps/app.xml><?xml version="1.0" encoding="utf-8"?>
<Properties xmlns="http://schemas.openxmlformats.org/officeDocument/2006/extended-properties" xmlns:vt="http://schemas.openxmlformats.org/officeDocument/2006/docPropsVTypes">
  <Template/>
  <TotalTime>387</TotalTime>
  <Words>1923</Words>
  <Application>Microsoft Office PowerPoint</Application>
  <PresentationFormat>A4 Paper (210x297 mm)</PresentationFormat>
  <Paragraphs>456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Tahoma</vt:lpstr>
      <vt:lpstr>Times New Roman</vt:lpstr>
      <vt:lpstr>Office Theme</vt:lpstr>
      <vt:lpstr>VENU® X1 PREMIUM GPS SMARTWATCH</vt:lpstr>
      <vt:lpstr>PowerPoint Presentation</vt:lpstr>
      <vt:lpstr>VENU® X1 PREMIUM GPS SMARTWATCH</vt:lpstr>
      <vt:lpstr>VENU® X1 PREMIUM GPS SMARTWATCH</vt:lpstr>
      <vt:lpstr>VENU® X1 PREMIUM GPS SMARTWATCH</vt:lpstr>
      <vt:lpstr>VENU® X1 PREMIUM GPS SMARTWATCH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Navesey, Paul</dc:creator>
  <cp:lastModifiedBy>Codling, Caroline</cp:lastModifiedBy>
  <cp:revision>31</cp:revision>
  <dcterms:created xsi:type="dcterms:W3CDTF">2025-05-09T12:30:13Z</dcterms:created>
  <dcterms:modified xsi:type="dcterms:W3CDTF">2025-06-03T09:16:55Z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2025-04-29T00:00:00Z</vt:filetime>
  </property>
  <property fmtid="{D5CDD505-2E9C-101B-9397-08002B2CF9AE}" pid="3" name="Creator">
    <vt:lpwstr>Adobe InDesign 20.3 (Windows)</vt:lpwstr>
  </property>
  <property fmtid="{D5CDD505-2E9C-101B-9397-08002B2CF9AE}" pid="4" name="LastSaved">
    <vt:filetime>2025-05-09T00:00:00Z</vt:filetime>
  </property>
  <property fmtid="{D5CDD505-2E9C-101B-9397-08002B2CF9AE}" pid="5" name="Producer">
    <vt:lpwstr>Adobe PDF Library 17.0</vt:lpwstr>
  </property>
  <property fmtid="{D5CDD505-2E9C-101B-9397-08002B2CF9AE}" pid="6" name="MSIP_Label_f3ff6d80-3782-4df6-bf6c-659f84558040_Enabled">
    <vt:lpwstr>true</vt:lpwstr>
  </property>
  <property fmtid="{D5CDD505-2E9C-101B-9397-08002B2CF9AE}" pid="7" name="MSIP_Label_f3ff6d80-3782-4df6-bf6c-659f84558040_SetDate">
    <vt:lpwstr>2025-05-09T15:05:22Z</vt:lpwstr>
  </property>
  <property fmtid="{D5CDD505-2E9C-101B-9397-08002B2CF9AE}" pid="8" name="MSIP_Label_f3ff6d80-3782-4df6-bf6c-659f84558040_Method">
    <vt:lpwstr>Standard</vt:lpwstr>
  </property>
  <property fmtid="{D5CDD505-2E9C-101B-9397-08002B2CF9AE}" pid="9" name="MSIP_Label_f3ff6d80-3782-4df6-bf6c-659f84558040_Name">
    <vt:lpwstr>f3ff6d80-3782-4df6-bf6c-659f84558040</vt:lpwstr>
  </property>
  <property fmtid="{D5CDD505-2E9C-101B-9397-08002B2CF9AE}" pid="10" name="MSIP_Label_f3ff6d80-3782-4df6-bf6c-659f84558040_SiteId">
    <vt:lpwstr>38d0d425-ba52-4c0a-a03e-2a65c8e82e2d</vt:lpwstr>
  </property>
  <property fmtid="{D5CDD505-2E9C-101B-9397-08002B2CF9AE}" pid="11" name="MSIP_Label_f3ff6d80-3782-4df6-bf6c-659f84558040_ActionId">
    <vt:lpwstr>276b6e27-5e0e-4c29-a847-4058696c88a0</vt:lpwstr>
  </property>
  <property fmtid="{D5CDD505-2E9C-101B-9397-08002B2CF9AE}" pid="12" name="MSIP_Label_f3ff6d80-3782-4df6-bf6c-659f84558040_ContentBits">
    <vt:lpwstr>0</vt:lpwstr>
  </property>
  <property fmtid="{D5CDD505-2E9C-101B-9397-08002B2CF9AE}" pid="13" name="MSIP_Label_f3ff6d80-3782-4df6-bf6c-659f84558040_Tag">
    <vt:lpwstr>10, 3, 0, 1</vt:lpwstr>
  </property>
  <property fmtid="{D5CDD505-2E9C-101B-9397-08002B2CF9AE}" pid="14" name="ContentTypeId">
    <vt:lpwstr>0x01010046315CC6CA57774D88FCB348B5278B01</vt:lpwstr>
  </property>
</Properties>
</file>